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288" r:id="rId3"/>
    <p:sldId id="294" r:id="rId4"/>
    <p:sldId id="297" r:id="rId5"/>
    <p:sldId id="299" r:id="rId6"/>
    <p:sldId id="301" r:id="rId7"/>
    <p:sldId id="300" r:id="rId8"/>
    <p:sldId id="302" r:id="rId9"/>
    <p:sldId id="303" r:id="rId10"/>
    <p:sldId id="304" r:id="rId11"/>
    <p:sldId id="296" r:id="rId12"/>
    <p:sldId id="305" r:id="rId13"/>
    <p:sldId id="309" r:id="rId14"/>
    <p:sldId id="307" r:id="rId15"/>
    <p:sldId id="310" r:id="rId16"/>
    <p:sldId id="311" r:id="rId17"/>
    <p:sldId id="312" r:id="rId18"/>
  </p:sldIdLst>
  <p:sldSz cx="9906000" cy="6858000" type="A4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0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6" autoAdjust="0"/>
    <p:restoredTop sz="94667" autoAdjust="0"/>
  </p:normalViewPr>
  <p:slideViewPr>
    <p:cSldViewPr snapToGrid="0">
      <p:cViewPr varScale="1">
        <p:scale>
          <a:sx n="71" d="100"/>
          <a:sy n="71" d="100"/>
        </p:scale>
        <p:origin x="84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4" d="100"/>
        <a:sy n="14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AD699-8C31-40C9-9482-826BE9620370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00363" y="857250"/>
            <a:ext cx="33432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995D9-291A-4AEA-AD03-BE9109ECFF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894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995D9-291A-4AEA-AD03-BE9109ECFF4C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9728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C775-0D96-4F3C-92D6-AEDE36B8D515}" type="datetimeFigureOut">
              <a:rPr lang="ru-UA" smtClean="0"/>
              <a:t>02/25/2026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287D-2DCA-4907-8D9B-50D57461D2C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98542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C775-0D96-4F3C-92D6-AEDE36B8D515}" type="datetimeFigureOut">
              <a:rPr lang="ru-UA" smtClean="0"/>
              <a:t>02/25/2026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287D-2DCA-4907-8D9B-50D57461D2C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1572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C775-0D96-4F3C-92D6-AEDE36B8D515}" type="datetimeFigureOut">
              <a:rPr lang="ru-UA" smtClean="0"/>
              <a:t>02/25/2026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287D-2DCA-4907-8D9B-50D57461D2C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2534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C775-0D96-4F3C-92D6-AEDE36B8D515}" type="datetimeFigureOut">
              <a:rPr lang="ru-UA" smtClean="0"/>
              <a:t>02/25/2026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287D-2DCA-4907-8D9B-50D57461D2C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22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C775-0D96-4F3C-92D6-AEDE36B8D515}" type="datetimeFigureOut">
              <a:rPr lang="ru-UA" smtClean="0"/>
              <a:t>02/25/2026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287D-2DCA-4907-8D9B-50D57461D2C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3627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C775-0D96-4F3C-92D6-AEDE36B8D515}" type="datetimeFigureOut">
              <a:rPr lang="ru-UA" smtClean="0"/>
              <a:t>02/25/2026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287D-2DCA-4907-8D9B-50D57461D2C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8893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C775-0D96-4F3C-92D6-AEDE36B8D515}" type="datetimeFigureOut">
              <a:rPr lang="ru-UA" smtClean="0"/>
              <a:t>02/25/2026</a:t>
            </a:fld>
            <a:endParaRPr lang="ru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287D-2DCA-4907-8D9B-50D57461D2C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378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C775-0D96-4F3C-92D6-AEDE36B8D515}" type="datetimeFigureOut">
              <a:rPr lang="ru-UA" smtClean="0"/>
              <a:t>02/25/2026</a:t>
            </a:fld>
            <a:endParaRPr lang="ru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287D-2DCA-4907-8D9B-50D57461D2C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9436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C775-0D96-4F3C-92D6-AEDE36B8D515}" type="datetimeFigureOut">
              <a:rPr lang="ru-UA" smtClean="0"/>
              <a:t>02/25/2026</a:t>
            </a:fld>
            <a:endParaRPr lang="ru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287D-2DCA-4907-8D9B-50D57461D2C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0579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C775-0D96-4F3C-92D6-AEDE36B8D515}" type="datetimeFigureOut">
              <a:rPr lang="ru-UA" smtClean="0"/>
              <a:t>02/25/2026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287D-2DCA-4907-8D9B-50D57461D2C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8153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C775-0D96-4F3C-92D6-AEDE36B8D515}" type="datetimeFigureOut">
              <a:rPr lang="ru-UA" smtClean="0"/>
              <a:t>02/25/2026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287D-2DCA-4907-8D9B-50D57461D2C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2569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5C775-0D96-4F3C-92D6-AEDE36B8D515}" type="datetimeFigureOut">
              <a:rPr lang="ru-UA" smtClean="0"/>
              <a:t>02/25/2026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D287D-2DCA-4907-8D9B-50D57461D2C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462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10" Type="http://schemas.openxmlformats.org/officeDocument/2006/relationships/image" Target="../media/image46.jp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vstup.edbo.gov.ua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hyperlink" Target="https://testportal.gov.ua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assistant.khai.edu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forms.gle/4iUQyuEjfUSnirvq6" TargetMode="External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mailto:pk4@khai.ed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CCF0EEF7-0687-D8F2-F5FA-4057663D3341}"/>
              </a:ext>
            </a:extLst>
          </p:cNvPr>
          <p:cNvSpPr txBox="1">
            <a:spLocks noChangeArrowheads="1"/>
          </p:cNvSpPr>
          <p:nvPr/>
        </p:nvSpPr>
        <p:spPr>
          <a:xfrm>
            <a:off x="646906" y="3093985"/>
            <a:ext cx="8612187" cy="670029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  <a:defRPr/>
            </a:pPr>
            <a:r>
              <a:rPr lang="uk-UA" sz="4000" b="1" noProof="0" dirty="0"/>
              <a:t>Факультет ракетно-космічної техніки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uk-UA" sz="4000" noProof="0" dirty="0"/>
              <a:t>Перелік спеціальностей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5E7B0FE-3CC7-DB05-C1E0-22F26B2570F5}"/>
              </a:ext>
            </a:extLst>
          </p:cNvPr>
          <p:cNvCxnSpPr>
            <a:cxnSpLocks/>
          </p:cNvCxnSpPr>
          <p:nvPr/>
        </p:nvCxnSpPr>
        <p:spPr>
          <a:xfrm>
            <a:off x="0" y="973408"/>
            <a:ext cx="9906000" cy="0"/>
          </a:xfrm>
          <a:prstGeom prst="line">
            <a:avLst/>
          </a:prstGeom>
          <a:ln w="63500" cmpd="thickThin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58AE9D-778C-5367-56F8-2672090FE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28" y="166257"/>
            <a:ext cx="1466672" cy="718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A4EB02-E849-FC88-B415-CE0440B11107}"/>
              </a:ext>
            </a:extLst>
          </p:cNvPr>
          <p:cNvSpPr txBox="1"/>
          <p:nvPr/>
        </p:nvSpPr>
        <p:spPr>
          <a:xfrm>
            <a:off x="2336501" y="238296"/>
            <a:ext cx="5232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004071"/>
                </a:solidFill>
              </a:rPr>
              <a:t>НАЦІОНАЛЬНИЙ</a:t>
            </a:r>
            <a:r>
              <a:rPr lang="en-US" dirty="0">
                <a:solidFill>
                  <a:srgbClr val="004071"/>
                </a:solidFill>
              </a:rPr>
              <a:t>  </a:t>
            </a:r>
            <a:r>
              <a:rPr lang="uk-UA" dirty="0">
                <a:solidFill>
                  <a:srgbClr val="004071"/>
                </a:solidFill>
              </a:rPr>
              <a:t>АЕРОКОСМІЧНИЙ</a:t>
            </a:r>
            <a:r>
              <a:rPr lang="en-US" dirty="0">
                <a:solidFill>
                  <a:srgbClr val="004071"/>
                </a:solidFill>
              </a:rPr>
              <a:t>  </a:t>
            </a:r>
            <a:r>
              <a:rPr lang="uk-UA" dirty="0">
                <a:solidFill>
                  <a:srgbClr val="004071"/>
                </a:solidFill>
              </a:rPr>
              <a:t>УНІВЕРСИТЕТ</a:t>
            </a:r>
            <a:endParaRPr lang="en-US" dirty="0">
              <a:solidFill>
                <a:srgbClr val="004071"/>
              </a:solidFill>
            </a:endParaRPr>
          </a:p>
          <a:p>
            <a:pPr algn="ctr"/>
            <a:r>
              <a:rPr lang="uk-UA" dirty="0">
                <a:solidFill>
                  <a:srgbClr val="004071"/>
                </a:solidFill>
              </a:rPr>
              <a:t>«ХАРКІВСЬКИЙ</a:t>
            </a:r>
            <a:r>
              <a:rPr lang="en-US" dirty="0">
                <a:solidFill>
                  <a:srgbClr val="004071"/>
                </a:solidFill>
              </a:rPr>
              <a:t>  </a:t>
            </a:r>
            <a:r>
              <a:rPr lang="uk-UA" dirty="0">
                <a:solidFill>
                  <a:srgbClr val="004071"/>
                </a:solidFill>
              </a:rPr>
              <a:t>АВІАЦІЙНИЙ</a:t>
            </a:r>
            <a:r>
              <a:rPr lang="en-US" dirty="0">
                <a:solidFill>
                  <a:srgbClr val="004071"/>
                </a:solidFill>
              </a:rPr>
              <a:t> </a:t>
            </a:r>
            <a:r>
              <a:rPr lang="uk-UA" dirty="0">
                <a:solidFill>
                  <a:srgbClr val="004071"/>
                </a:solidFill>
              </a:rPr>
              <a:t> ІНСТИТУТ»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12721C-861A-D373-3D31-30A2CB001DD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8" r="1348" b="4542"/>
          <a:stretch>
            <a:fillRect/>
          </a:stretch>
        </p:blipFill>
        <p:spPr>
          <a:xfrm>
            <a:off x="9024582" y="163119"/>
            <a:ext cx="736590" cy="72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76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C0F8E-24DC-2A2C-4ED9-6DCDFB423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EF4B21C4-BEC3-8155-BEED-D38F8FBDA7F9}"/>
              </a:ext>
            </a:extLst>
          </p:cNvPr>
          <p:cNvCxnSpPr>
            <a:cxnSpLocks/>
          </p:cNvCxnSpPr>
          <p:nvPr/>
        </p:nvCxnSpPr>
        <p:spPr>
          <a:xfrm>
            <a:off x="0" y="591023"/>
            <a:ext cx="9906000" cy="0"/>
          </a:xfrm>
          <a:prstGeom prst="line">
            <a:avLst/>
          </a:prstGeom>
          <a:ln w="63500" cmpd="thickThin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>
            <a:extLst>
              <a:ext uri="{FF2B5EF4-FFF2-40B4-BE49-F238E27FC236}">
                <a16:creationId xmlns:a16="http://schemas.microsoft.com/office/drawing/2014/main" id="{5B343690-D519-2E23-4DF8-823F685E3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0" y="45509"/>
            <a:ext cx="9466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400" b="1" dirty="0"/>
              <a:t>Перелік спеціальностей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5622B2-3A78-A21B-E4BF-2E05A0082E2F}"/>
              </a:ext>
            </a:extLst>
          </p:cNvPr>
          <p:cNvSpPr txBox="1"/>
          <p:nvPr/>
        </p:nvSpPr>
        <p:spPr>
          <a:xfrm>
            <a:off x="276451" y="5549962"/>
            <a:ext cx="43433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Кафедра </a:t>
            </a:r>
            <a:r>
              <a:rPr lang="ru-RU" sz="2200" i="0" noProof="0" dirty="0" err="1">
                <a:solidFill>
                  <a:srgbClr val="242021"/>
                </a:solidFill>
                <a:effectLst/>
                <a:latin typeface="MyriadPro-Bold"/>
              </a:rPr>
              <a:t>конструкцій</a:t>
            </a:r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 і проєктування </a:t>
            </a:r>
            <a:r>
              <a:rPr lang="ru-RU" sz="2200" i="0" noProof="0" dirty="0" err="1">
                <a:solidFill>
                  <a:srgbClr val="242021"/>
                </a:solidFill>
                <a:effectLst/>
                <a:latin typeface="MyriadPro-Bold"/>
              </a:rPr>
              <a:t>ракетної</a:t>
            </a:r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 </a:t>
            </a:r>
          </a:p>
          <a:p>
            <a:r>
              <a:rPr lang="ru-RU" sz="2200" i="0" noProof="0" dirty="0" err="1">
                <a:solidFill>
                  <a:srgbClr val="242021"/>
                </a:solidFill>
                <a:effectLst/>
                <a:latin typeface="MyriadPro-Bold"/>
              </a:rPr>
              <a:t>техніки</a:t>
            </a:r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 (401+402+403)</a:t>
            </a:r>
            <a:endParaRPr lang="uk-UA" sz="2200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3FEB43-BC5C-82AC-75A6-4C6EEF322554}"/>
              </a:ext>
            </a:extLst>
          </p:cNvPr>
          <p:cNvSpPr txBox="1"/>
          <p:nvPr/>
        </p:nvSpPr>
        <p:spPr>
          <a:xfrm>
            <a:off x="164818" y="752339"/>
            <a:ext cx="91082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G12 </a:t>
            </a:r>
            <a:r>
              <a:rPr lang="uk-UA" sz="2400" b="1" noProof="0" dirty="0"/>
              <a:t>Авіаційна та ракетно-космічна техніка</a:t>
            </a:r>
            <a:endParaRPr lang="ru-RU" sz="2400" b="1" dirty="0"/>
          </a:p>
          <a:p>
            <a:r>
              <a:rPr lang="uk-UA" sz="2400" i="1" u="sng" dirty="0">
                <a:solidFill>
                  <a:srgbClr val="000000"/>
                </a:solidFill>
              </a:rPr>
              <a:t>Ракетно-космічна техніка</a:t>
            </a:r>
            <a:endParaRPr lang="uk-UA" i="1" u="sn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D252B2-2A40-C602-5C82-25C43EC672B3}"/>
              </a:ext>
            </a:extLst>
          </p:cNvPr>
          <p:cNvSpPr txBox="1"/>
          <p:nvPr/>
        </p:nvSpPr>
        <p:spPr>
          <a:xfrm>
            <a:off x="164818" y="1677228"/>
            <a:ext cx="4579304" cy="3877985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dirty="0"/>
              <a:t>Підготовка спеціалістів з: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noProof="0" dirty="0"/>
              <a:t>проєктування ракет і космічних апаратів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noProof="0" dirty="0" err="1"/>
              <a:t>створення</a:t>
            </a:r>
            <a:r>
              <a:rPr lang="ru-RU" noProof="0" dirty="0"/>
              <a:t> </a:t>
            </a:r>
            <a:r>
              <a:rPr lang="ru-RU" noProof="0" dirty="0" err="1"/>
              <a:t>унікальних</a:t>
            </a:r>
            <a:r>
              <a:rPr lang="ru-RU" noProof="0" dirty="0"/>
              <a:t> </a:t>
            </a:r>
            <a:r>
              <a:rPr lang="ru-RU" noProof="0" dirty="0" err="1"/>
              <a:t>конструкцій</a:t>
            </a:r>
            <a:r>
              <a:rPr lang="ru-RU" noProof="0" dirty="0"/>
              <a:t> </a:t>
            </a:r>
            <a:r>
              <a:rPr lang="ru-RU" noProof="0" dirty="0" err="1"/>
              <a:t>ракетних</a:t>
            </a:r>
            <a:r>
              <a:rPr lang="ru-RU" noProof="0" dirty="0"/>
              <a:t> </a:t>
            </a:r>
            <a:r>
              <a:rPr lang="ru-RU" noProof="0" dirty="0" err="1"/>
              <a:t>двигунів</a:t>
            </a:r>
            <a:endParaRPr lang="ru-RU" noProof="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noProof="0" dirty="0" err="1"/>
              <a:t>виготовлення</a:t>
            </a:r>
            <a:r>
              <a:rPr lang="ru-RU" noProof="0" dirty="0"/>
              <a:t> </a:t>
            </a:r>
            <a:r>
              <a:rPr lang="ru-RU" noProof="0" dirty="0" err="1"/>
              <a:t>вузлів</a:t>
            </a:r>
            <a:r>
              <a:rPr lang="ru-RU" noProof="0" dirty="0"/>
              <a:t> і деталей </a:t>
            </a:r>
            <a:r>
              <a:rPr lang="ru-RU" noProof="0" dirty="0" err="1"/>
              <a:t>ракетних</a:t>
            </a:r>
            <a:r>
              <a:rPr lang="ru-RU" noProof="0" dirty="0"/>
              <a:t> </a:t>
            </a:r>
            <a:r>
              <a:rPr lang="ru-RU" noProof="0" dirty="0" err="1"/>
              <a:t>двигунів</a:t>
            </a:r>
            <a:r>
              <a:rPr lang="ru-RU" noProof="0" dirty="0"/>
              <a:t> з </a:t>
            </a:r>
            <a:r>
              <a:rPr lang="ru-RU" noProof="0" dirty="0" err="1"/>
              <a:t>використанням</a:t>
            </a:r>
            <a:r>
              <a:rPr lang="ru-RU" noProof="0" dirty="0"/>
              <a:t> </a:t>
            </a:r>
            <a:r>
              <a:rPr lang="uk-UA" noProof="0" dirty="0"/>
              <a:t>3D-друку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проєктування та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dirty="0" err="1"/>
              <a:t>композитних</a:t>
            </a:r>
            <a:r>
              <a:rPr lang="ru-RU" dirty="0"/>
              <a:t> </a:t>
            </a:r>
            <a:r>
              <a:rPr lang="ru-RU" dirty="0" err="1"/>
              <a:t>конструкцій</a:t>
            </a:r>
            <a:r>
              <a:rPr lang="ru-RU" dirty="0"/>
              <a:t> АРКТ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err="1"/>
              <a:t>розробки</a:t>
            </a:r>
            <a:r>
              <a:rPr lang="ru-RU" dirty="0"/>
              <a:t> </a:t>
            </a:r>
            <a:r>
              <a:rPr lang="ru-RU" dirty="0" err="1"/>
              <a:t>супутників</a:t>
            </a:r>
            <a:r>
              <a:rPr lang="ru-RU" dirty="0"/>
              <a:t> і </a:t>
            </a:r>
            <a:r>
              <a:rPr lang="ru-RU" dirty="0" err="1"/>
              <a:t>плазмових</a:t>
            </a:r>
            <a:r>
              <a:rPr lang="ru-RU" dirty="0"/>
              <a:t> </a:t>
            </a:r>
            <a:r>
              <a:rPr lang="ru-RU" dirty="0" err="1"/>
              <a:t>двигунів</a:t>
            </a:r>
            <a:endParaRPr lang="ru-RU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безпілотних</a:t>
            </a:r>
            <a:r>
              <a:rPr lang="ru-RU" dirty="0"/>
              <a:t> </a:t>
            </a:r>
            <a:r>
              <a:rPr lang="ru-RU" dirty="0" err="1"/>
              <a:t>літальних</a:t>
            </a:r>
            <a:r>
              <a:rPr lang="ru-RU" dirty="0"/>
              <a:t> </a:t>
            </a:r>
            <a:r>
              <a:rPr lang="ru-RU" dirty="0" err="1"/>
              <a:t>апаратів</a:t>
            </a:r>
            <a:r>
              <a:rPr lang="ru-RU" dirty="0"/>
              <a:t> </a:t>
            </a:r>
            <a:r>
              <a:rPr lang="ru-RU" dirty="0" err="1"/>
              <a:t>різного</a:t>
            </a:r>
            <a:r>
              <a:rPr lang="ru-RU" dirty="0"/>
              <a:t> </a:t>
            </a:r>
            <a:r>
              <a:rPr lang="ru-RU" dirty="0" err="1"/>
              <a:t>призначення</a:t>
            </a:r>
            <a:br>
              <a:rPr lang="ru-RU" dirty="0"/>
            </a:br>
            <a:endParaRPr lang="uk-UA" noProof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7191CC-2746-791F-D759-C4B79941B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476" y="5613958"/>
            <a:ext cx="1073522" cy="1044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0CE3F5-76B9-09FD-E396-8DCFE1DF1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" t="8306" r="8548" b="9125"/>
          <a:stretch>
            <a:fillRect/>
          </a:stretch>
        </p:blipFill>
        <p:spPr>
          <a:xfrm>
            <a:off x="5235270" y="5613958"/>
            <a:ext cx="1058628" cy="1044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432183-E0E2-8928-B603-50735186B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8306" r="8548" b="9125"/>
          <a:stretch>
            <a:fillRect/>
          </a:stretch>
        </p:blipFill>
        <p:spPr>
          <a:xfrm>
            <a:off x="6576170" y="5613958"/>
            <a:ext cx="1052280" cy="1044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AE47E8-A852-4644-8D3F-A7F0001A9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507" y="1351820"/>
            <a:ext cx="2353939" cy="14945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B743F8-83C6-4ACF-8212-559752977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8" y="1351821"/>
            <a:ext cx="2350308" cy="15668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3A9A08B-A265-4AB6-8D23-F069D2205D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122" y="2666550"/>
            <a:ext cx="2376324" cy="133074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31D937F-62CA-437B-B16F-FFFB231659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122" y="3875084"/>
            <a:ext cx="2376324" cy="152876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66E27A-F7F4-4956-94C4-A376B85EE3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2" b="38615"/>
          <a:stretch>
            <a:fillRect/>
          </a:stretch>
        </p:blipFill>
        <p:spPr>
          <a:xfrm rot="5400000">
            <a:off x="5374960" y="3446305"/>
            <a:ext cx="1528768" cy="238632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2FAC0ED-2448-4919-B551-3D5C8902DF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10692" r="7543" b="12413"/>
          <a:stretch>
            <a:fillRect/>
          </a:stretch>
        </p:blipFill>
        <p:spPr>
          <a:xfrm>
            <a:off x="4946182" y="2588951"/>
            <a:ext cx="2389618" cy="137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13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62E64-141D-70D3-3C25-7D76AC919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Лазерное сканирование зданий и сооружений в Симферополе - ГИС АЭРО">
            <a:extLst>
              <a:ext uri="{FF2B5EF4-FFF2-40B4-BE49-F238E27FC236}">
                <a16:creationId xmlns:a16="http://schemas.microsoft.com/office/drawing/2014/main" id="{8A352DD0-FF4F-7D31-9C49-C74CE1D3C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139" y="3138039"/>
            <a:ext cx="4030692" cy="2173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5">
            <a:extLst>
              <a:ext uri="{FF2B5EF4-FFF2-40B4-BE49-F238E27FC236}">
                <a16:creationId xmlns:a16="http://schemas.microsoft.com/office/drawing/2014/main" id="{CF26329E-3CEA-38EA-C4BB-ED89882C995D}"/>
              </a:ext>
            </a:extLst>
          </p:cNvPr>
          <p:cNvPicPr/>
          <p:nvPr/>
        </p:nvPicPr>
        <p:blipFill rotWithShape="1">
          <a:blip r:embed="rId3" cstate="print"/>
          <a:srcRect t="1451" r="809" b="1"/>
          <a:stretch/>
        </p:blipFill>
        <p:spPr>
          <a:xfrm>
            <a:off x="4508123" y="1154340"/>
            <a:ext cx="3851656" cy="1871886"/>
          </a:xfrm>
          <a:prstGeom prst="rect">
            <a:avLst/>
          </a:prstGeom>
          <a:ln>
            <a:noFill/>
          </a:ln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AD7CD50-9ABD-75AA-CE69-59E96A97FC18}"/>
              </a:ext>
            </a:extLst>
          </p:cNvPr>
          <p:cNvCxnSpPr>
            <a:cxnSpLocks/>
          </p:cNvCxnSpPr>
          <p:nvPr/>
        </p:nvCxnSpPr>
        <p:spPr>
          <a:xfrm>
            <a:off x="0" y="591023"/>
            <a:ext cx="9906000" cy="0"/>
          </a:xfrm>
          <a:prstGeom prst="line">
            <a:avLst/>
          </a:prstGeom>
          <a:ln w="63500" cmpd="thickThin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>
            <a:extLst>
              <a:ext uri="{FF2B5EF4-FFF2-40B4-BE49-F238E27FC236}">
                <a16:creationId xmlns:a16="http://schemas.microsoft.com/office/drawing/2014/main" id="{37CE22D3-CB8C-E585-5B9F-3AB3348CE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0" y="45509"/>
            <a:ext cx="9466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400" b="1" dirty="0"/>
              <a:t>Перелік спеціальностей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80B8A6-9D39-6C7D-3684-D0B34FA8F441}"/>
              </a:ext>
            </a:extLst>
          </p:cNvPr>
          <p:cNvSpPr txBox="1"/>
          <p:nvPr/>
        </p:nvSpPr>
        <p:spPr>
          <a:xfrm>
            <a:off x="276451" y="5549962"/>
            <a:ext cx="43433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200" i="0" noProof="0" dirty="0">
                <a:solidFill>
                  <a:srgbClr val="242021"/>
                </a:solidFill>
                <a:effectLst/>
                <a:latin typeface="MyriadPro-Bold"/>
              </a:rPr>
              <a:t>Кафедра геоінформаційних технологій та космічного моніторингу Землі (407)</a:t>
            </a:r>
            <a:endParaRPr lang="uk-UA" sz="2200" noProof="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B08B3CB-071F-FC9C-A10D-38C3761E9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246" y="5629128"/>
            <a:ext cx="1026054" cy="10305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B842C7-8D55-1E32-E4BA-150425D371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65"/>
          <a:stretch/>
        </p:blipFill>
        <p:spPr>
          <a:xfrm>
            <a:off x="6581222" y="5629128"/>
            <a:ext cx="1041780" cy="10305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485C08-E97C-6FB7-CD83-C964187AF8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37" y="5629128"/>
            <a:ext cx="1057287" cy="10288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62CC0E-1E8B-5FFF-F042-A33E3A65CD64}"/>
              </a:ext>
            </a:extLst>
          </p:cNvPr>
          <p:cNvSpPr txBox="1"/>
          <p:nvPr/>
        </p:nvSpPr>
        <p:spPr>
          <a:xfrm>
            <a:off x="164818" y="752339"/>
            <a:ext cx="43433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u="sng" dirty="0"/>
              <a:t>G18 </a:t>
            </a:r>
            <a:r>
              <a:rPr lang="uk-UA" sz="2400" b="1" u="sng" dirty="0"/>
              <a:t>Геодезія та землеустрій</a:t>
            </a:r>
            <a:br>
              <a:rPr lang="uk-UA" dirty="0"/>
            </a:br>
            <a:endParaRPr lang="uk-U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19B913-99CA-3829-048C-EECB4340EEA2}"/>
              </a:ext>
            </a:extLst>
          </p:cNvPr>
          <p:cNvSpPr txBox="1"/>
          <p:nvPr/>
        </p:nvSpPr>
        <p:spPr>
          <a:xfrm>
            <a:off x="164818" y="1365257"/>
            <a:ext cx="3602642" cy="3200876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dirty="0"/>
              <a:t>Підготовка спеціалістів з: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геодезії та картографії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кадастру та </a:t>
            </a:r>
            <a:r>
              <a:rPr lang="en-GB" dirty="0"/>
              <a:t>GPS </a:t>
            </a:r>
            <a:r>
              <a:rPr lang="uk-UA" dirty="0"/>
              <a:t>технологій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експлуатації ГІС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програмування завдань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аналізу інформаційних систем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графічного дизайну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 err="1"/>
              <a:t>геомаркетингу</a:t>
            </a:r>
            <a:endParaRPr lang="uk-UA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управління та менеджменту ІС</a:t>
            </a:r>
          </a:p>
        </p:txBody>
      </p:sp>
    </p:spTree>
    <p:extLst>
      <p:ext uri="{BB962C8B-B14F-4D97-AF65-F5344CB8AC3E}">
        <p14:creationId xmlns:p14="http://schemas.microsoft.com/office/powerpoint/2010/main" val="1190618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B1F5E-8579-0EC2-4228-D5E7ADC43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737C2E7-A027-D9FD-2D77-BE5CAC3242DA}"/>
              </a:ext>
            </a:extLst>
          </p:cNvPr>
          <p:cNvCxnSpPr>
            <a:cxnSpLocks/>
          </p:cNvCxnSpPr>
          <p:nvPr/>
        </p:nvCxnSpPr>
        <p:spPr>
          <a:xfrm>
            <a:off x="0" y="591023"/>
            <a:ext cx="9906000" cy="0"/>
          </a:xfrm>
          <a:prstGeom prst="line">
            <a:avLst/>
          </a:prstGeom>
          <a:ln w="63500" cmpd="thickThin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BD2A1D2-0188-8EDB-DB27-0073801D1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0" y="45509"/>
            <a:ext cx="9466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400" b="1" noProof="0" dirty="0">
                <a:solidFill>
                  <a:srgbClr val="202122"/>
                </a:solidFill>
              </a:rPr>
              <a:t>Перспективи вступу. </a:t>
            </a:r>
            <a:r>
              <a:rPr lang="uk-UA" sz="2400" b="1" dirty="0"/>
              <a:t>Структура конкурсного балу</a:t>
            </a:r>
            <a:endParaRPr lang="uk-UA" sz="2400" b="1" noProof="0" dirty="0">
              <a:solidFill>
                <a:srgbClr val="20212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4E2E01-6BB8-F62F-6F42-25AEB89D9999}"/>
              </a:ext>
            </a:extLst>
          </p:cNvPr>
          <p:cNvSpPr txBox="1"/>
          <p:nvPr/>
        </p:nvSpPr>
        <p:spPr>
          <a:xfrm>
            <a:off x="219550" y="826940"/>
            <a:ext cx="4971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noProof="0" dirty="0"/>
              <a:t>Структура конкурсного балу: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01F4FF-60FE-7D41-7C7B-36EB02B1F4B2}"/>
              </a:ext>
            </a:extLst>
          </p:cNvPr>
          <p:cNvSpPr txBox="1"/>
          <p:nvPr/>
        </p:nvSpPr>
        <p:spPr>
          <a:xfrm>
            <a:off x="219550" y="2463039"/>
            <a:ext cx="58151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noProof="0" dirty="0"/>
              <a:t>Додатково:</a:t>
            </a:r>
          </a:p>
          <a:p>
            <a:r>
              <a:rPr lang="uk-UA" noProof="0" dirty="0"/>
              <a:t>10 балів за успішне закінчення підготовчих курсів ХАІ</a:t>
            </a:r>
          </a:p>
          <a:p>
            <a:r>
              <a:rPr lang="uk-UA" noProof="0" dirty="0"/>
              <a:t>x1.02 - галузевий коефіцієнт</a:t>
            </a:r>
          </a:p>
          <a:p>
            <a:r>
              <a:rPr lang="uk-UA" noProof="0" dirty="0"/>
              <a:t>x1.07 - регіональний коефіцієнт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D036A92-C2DE-494D-CE1F-131370AF7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11" y="1380869"/>
            <a:ext cx="4971392" cy="8924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7071341-B862-E6A2-2FD4-9177A65ED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767" y="1662710"/>
            <a:ext cx="4038680" cy="27881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7B20108-F586-5EE4-6537-1B36E3840DCF}"/>
              </a:ext>
            </a:extLst>
          </p:cNvPr>
          <p:cNvSpPr txBox="1"/>
          <p:nvPr/>
        </p:nvSpPr>
        <p:spPr>
          <a:xfrm>
            <a:off x="6282248" y="1274036"/>
            <a:ext cx="2769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noProof="0" dirty="0"/>
              <a:t>Вступна компанія 2025 р.</a:t>
            </a:r>
          </a:p>
        </p:txBody>
      </p:sp>
    </p:spTree>
    <p:extLst>
      <p:ext uri="{BB962C8B-B14F-4D97-AF65-F5344CB8AC3E}">
        <p14:creationId xmlns:p14="http://schemas.microsoft.com/office/powerpoint/2010/main" val="1690822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97C4B-67EB-1D9B-9FBF-D6E02F669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10E693DF-4B54-D7E1-F0FE-411EEFD49FD3}"/>
              </a:ext>
            </a:extLst>
          </p:cNvPr>
          <p:cNvCxnSpPr>
            <a:cxnSpLocks/>
          </p:cNvCxnSpPr>
          <p:nvPr/>
        </p:nvCxnSpPr>
        <p:spPr>
          <a:xfrm>
            <a:off x="0" y="591023"/>
            <a:ext cx="9906000" cy="0"/>
          </a:xfrm>
          <a:prstGeom prst="line">
            <a:avLst/>
          </a:prstGeom>
          <a:ln w="63500" cmpd="thickThin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0B4010D-3FB4-CE5F-DE27-D73760633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0" y="45509"/>
            <a:ext cx="9466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400" b="1" noProof="0" dirty="0">
                <a:solidFill>
                  <a:srgbClr val="202122"/>
                </a:solidFill>
              </a:rPr>
              <a:t>Перспективи вступу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A8FB1-6B7C-8166-4FBF-1EC6E86ED062}"/>
              </a:ext>
            </a:extLst>
          </p:cNvPr>
          <p:cNvSpPr txBox="1"/>
          <p:nvPr/>
        </p:nvSpPr>
        <p:spPr>
          <a:xfrm>
            <a:off x="219549" y="810087"/>
            <a:ext cx="5298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Приклад</a:t>
            </a:r>
            <a:r>
              <a:rPr lang="en-US" dirty="0"/>
              <a:t> </a:t>
            </a:r>
            <a:r>
              <a:rPr lang="ru-RU" dirty="0" err="1"/>
              <a:t>розрахунку</a:t>
            </a:r>
            <a:r>
              <a:rPr lang="ru-RU" dirty="0"/>
              <a:t> конкурсного </a:t>
            </a:r>
            <a:r>
              <a:rPr lang="uk-UA" dirty="0"/>
              <a:t>балу для вступу на спеціальності </a:t>
            </a:r>
            <a:r>
              <a:rPr lang="en-US" dirty="0"/>
              <a:t>G4, G8, G11, G12 </a:t>
            </a:r>
            <a:r>
              <a:rPr lang="ru-RU" dirty="0"/>
              <a:t>в</a:t>
            </a:r>
            <a:r>
              <a:rPr lang="en-US" dirty="0"/>
              <a:t> 2026</a:t>
            </a:r>
            <a:r>
              <a:rPr lang="ru-RU" dirty="0"/>
              <a:t> р.</a:t>
            </a:r>
            <a:endParaRPr lang="uk-UA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D4D59450-86D8-B58A-1BDC-17F0D65804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087829"/>
              </p:ext>
            </p:extLst>
          </p:nvPr>
        </p:nvGraphicFramePr>
        <p:xfrm>
          <a:off x="326389" y="1675481"/>
          <a:ext cx="4170307" cy="25546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95205">
                  <a:extLst>
                    <a:ext uri="{9D8B030D-6E8A-4147-A177-3AD203B41FA5}">
                      <a16:colId xmlns:a16="http://schemas.microsoft.com/office/drawing/2014/main" val="3164065128"/>
                    </a:ext>
                  </a:extLst>
                </a:gridCol>
                <a:gridCol w="837551">
                  <a:extLst>
                    <a:ext uri="{9D8B030D-6E8A-4147-A177-3AD203B41FA5}">
                      <a16:colId xmlns:a16="http://schemas.microsoft.com/office/drawing/2014/main" val="896240783"/>
                    </a:ext>
                  </a:extLst>
                </a:gridCol>
                <a:gridCol w="837551">
                  <a:extLst>
                    <a:ext uri="{9D8B030D-6E8A-4147-A177-3AD203B41FA5}">
                      <a16:colId xmlns:a16="http://schemas.microsoft.com/office/drawing/2014/main" val="3828711175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800" u="none" strike="noStrike">
                          <a:effectLst/>
                        </a:rPr>
                        <a:t>Складова КБ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800" u="none" strike="noStrike">
                          <a:effectLst/>
                        </a:rPr>
                        <a:t>НМТ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800" u="none" strike="noStrike">
                          <a:effectLst/>
                        </a:rPr>
                        <a:t>К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50896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800" u="none" strike="noStrike">
                          <a:effectLst/>
                        </a:rPr>
                        <a:t>Українська мова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800" u="none" strike="noStrike">
                          <a:effectLst/>
                        </a:rPr>
                        <a:t>130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800" u="none" strike="noStrike">
                          <a:effectLst/>
                        </a:rPr>
                        <a:t>0.3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513697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800" u="none" strike="noStrike">
                          <a:effectLst/>
                        </a:rPr>
                        <a:t>Математика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800" u="none" strike="noStrike">
                          <a:effectLst/>
                        </a:rPr>
                        <a:t>100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800" u="none" strike="noStrike">
                          <a:effectLst/>
                        </a:rPr>
                        <a:t>0.5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080598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800" u="none" strike="noStrike">
                          <a:effectLst/>
                        </a:rPr>
                        <a:t>Історія України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800" u="none" strike="noStrike">
                          <a:effectLst/>
                        </a:rPr>
                        <a:t>130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800" u="none" strike="noStrike">
                          <a:effectLst/>
                        </a:rPr>
                        <a:t>0.2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21859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800" u="none" strike="noStrike">
                          <a:effectLst/>
                        </a:rPr>
                        <a:t>Географія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800" u="none" strike="noStrike">
                          <a:effectLst/>
                        </a:rPr>
                        <a:t>130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800" u="none" strike="noStrike">
                          <a:effectLst/>
                        </a:rPr>
                        <a:t>0.2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691826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800" u="none" strike="noStrike">
                          <a:effectLst/>
                        </a:rPr>
                        <a:t>Додаткові бали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800" u="none" strike="noStrike">
                          <a:effectLst/>
                        </a:rPr>
                        <a:t>10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172775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800" u="none" strike="noStrike">
                          <a:effectLst/>
                        </a:rPr>
                        <a:t>Регіональний коефіцієнт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800" u="none" strike="noStrike">
                          <a:effectLst/>
                        </a:rPr>
                        <a:t>1.07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712733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800" u="none" strike="noStrike" dirty="0">
                          <a:effectLst/>
                        </a:rPr>
                        <a:t>Галузевий коефіцієнт</a:t>
                      </a:r>
                      <a:endParaRPr lang="uk-U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800" u="none" strike="noStrike">
                          <a:effectLst/>
                        </a:rPr>
                        <a:t>1.02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893459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800" u="none" strike="noStrike">
                          <a:effectLst/>
                        </a:rPr>
                        <a:t>Конкурсний бал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800" u="none" strike="noStrike" dirty="0">
                          <a:effectLst/>
                        </a:rPr>
                        <a:t>124.9046667</a:t>
                      </a:r>
                      <a:endParaRPr lang="uk-U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16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0313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43DC0-50D6-A3D1-DC67-043001943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1300024-F693-BF7F-D0FF-DAB149CC957E}"/>
              </a:ext>
            </a:extLst>
          </p:cNvPr>
          <p:cNvCxnSpPr>
            <a:cxnSpLocks/>
          </p:cNvCxnSpPr>
          <p:nvPr/>
        </p:nvCxnSpPr>
        <p:spPr>
          <a:xfrm>
            <a:off x="0" y="591023"/>
            <a:ext cx="9906000" cy="0"/>
          </a:xfrm>
          <a:prstGeom prst="line">
            <a:avLst/>
          </a:prstGeom>
          <a:ln w="63500" cmpd="thickThin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08F1F3E2-AA24-61DA-CDEA-215AF1D0A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0" y="45509"/>
            <a:ext cx="9466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400" b="1" noProof="0" dirty="0">
                <a:solidFill>
                  <a:srgbClr val="202122"/>
                </a:solidFill>
              </a:rPr>
              <a:t>Перспективи вступу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B3C79D-6837-C601-DE0A-AD0CB4AD6E3F}"/>
              </a:ext>
            </a:extLst>
          </p:cNvPr>
          <p:cNvSpPr txBox="1"/>
          <p:nvPr/>
        </p:nvSpPr>
        <p:spPr>
          <a:xfrm>
            <a:off x="219550" y="810087"/>
            <a:ext cx="4971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noProof="0" dirty="0"/>
              <a:t>Вступна компанія 2025 р.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89896F9-A777-0D7C-A963-EC4ECADD35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015307"/>
              </p:ext>
            </p:extLst>
          </p:nvPr>
        </p:nvGraphicFramePr>
        <p:xfrm>
          <a:off x="317445" y="1266227"/>
          <a:ext cx="9369001" cy="47529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6517">
                  <a:extLst>
                    <a:ext uri="{9D8B030D-6E8A-4147-A177-3AD203B41FA5}">
                      <a16:colId xmlns:a16="http://schemas.microsoft.com/office/drawing/2014/main" val="2849499620"/>
                    </a:ext>
                  </a:extLst>
                </a:gridCol>
                <a:gridCol w="1118796">
                  <a:extLst>
                    <a:ext uri="{9D8B030D-6E8A-4147-A177-3AD203B41FA5}">
                      <a16:colId xmlns:a16="http://schemas.microsoft.com/office/drawing/2014/main" val="4058928957"/>
                    </a:ext>
                  </a:extLst>
                </a:gridCol>
                <a:gridCol w="1275922">
                  <a:extLst>
                    <a:ext uri="{9D8B030D-6E8A-4147-A177-3AD203B41FA5}">
                      <a16:colId xmlns:a16="http://schemas.microsoft.com/office/drawing/2014/main" val="1884523623"/>
                    </a:ext>
                  </a:extLst>
                </a:gridCol>
                <a:gridCol w="1275922">
                  <a:extLst>
                    <a:ext uri="{9D8B030D-6E8A-4147-A177-3AD203B41FA5}">
                      <a16:colId xmlns:a16="http://schemas.microsoft.com/office/drawing/2014/main" val="375157873"/>
                    </a:ext>
                  </a:extLst>
                </a:gridCol>
                <a:gridCol w="1275922">
                  <a:extLst>
                    <a:ext uri="{9D8B030D-6E8A-4147-A177-3AD203B41FA5}">
                      <a16:colId xmlns:a16="http://schemas.microsoft.com/office/drawing/2014/main" val="675749663"/>
                    </a:ext>
                  </a:extLst>
                </a:gridCol>
                <a:gridCol w="1275922">
                  <a:extLst>
                    <a:ext uri="{9D8B030D-6E8A-4147-A177-3AD203B41FA5}">
                      <a16:colId xmlns:a16="http://schemas.microsoft.com/office/drawing/2014/main" val="815205006"/>
                    </a:ext>
                  </a:extLst>
                </a:gridCol>
              </a:tblGrid>
              <a:tr h="52216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Спеціальність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КБ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 dirty="0">
                          <a:effectLst/>
                        </a:rPr>
                        <a:t>Українська мова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Математика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Історія України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4 предмет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3458"/>
                  </a:ext>
                </a:extLst>
              </a:tr>
              <a:tr h="52216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600" u="none" strike="noStrike">
                          <a:effectLst/>
                        </a:rPr>
                        <a:t>E4 Науки про Землю. Космічний моніторинг Землі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143.879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 dirty="0">
                          <a:effectLst/>
                        </a:rPr>
                        <a:t>136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115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142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150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3832531"/>
                  </a:ext>
                </a:extLst>
              </a:tr>
              <a:tr h="69621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600" u="none" strike="noStrike">
                          <a:effectLst/>
                        </a:rPr>
                        <a:t>F4 Системний аналіз та наука про дані. Системний аналіз і управління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146.425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145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143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127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125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3120316"/>
                  </a:ext>
                </a:extLst>
              </a:tr>
              <a:tr h="69621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600" u="none" strike="noStrike">
                          <a:effectLst/>
                        </a:rPr>
                        <a:t>G4 </a:t>
                      </a:r>
                      <a:r>
                        <a:rPr lang="uk-UA" sz="1600" u="none" strike="noStrike">
                          <a:effectLst/>
                        </a:rPr>
                        <a:t>Енерговиробництво. Нетрадиційні та відновлювані джерела</a:t>
                      </a:r>
                      <a:br>
                        <a:rPr lang="uk-UA" sz="1600" u="none" strike="noStrike">
                          <a:effectLst/>
                        </a:rPr>
                      </a:br>
                      <a:r>
                        <a:rPr lang="uk-UA" sz="1600" u="none" strike="noStrike">
                          <a:effectLst/>
                        </a:rPr>
                        <a:t>енергії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119.206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136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 dirty="0">
                          <a:effectLst/>
                        </a:rPr>
                        <a:t>108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134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144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127014"/>
                  </a:ext>
                </a:extLst>
              </a:tr>
              <a:tr h="87026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600" u="none" strike="noStrike">
                          <a:effectLst/>
                        </a:rPr>
                        <a:t>G11 </a:t>
                      </a:r>
                      <a:r>
                        <a:rPr lang="uk-UA" sz="1600" u="none" strike="noStrike">
                          <a:effectLst/>
                        </a:rPr>
                        <a:t>Машинобудування. Геометричне моделювання та візуалізація</a:t>
                      </a:r>
                      <a:br>
                        <a:rPr lang="uk-UA" sz="1600" u="none" strike="noStrike">
                          <a:effectLst/>
                        </a:rPr>
                      </a:br>
                      <a:r>
                        <a:rPr lang="uk-UA" sz="1600" u="none" strike="noStrike">
                          <a:effectLst/>
                        </a:rPr>
                        <a:t>промислових виробів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130.968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145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100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 dirty="0">
                          <a:effectLst/>
                        </a:rPr>
                        <a:t>130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145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3341144"/>
                  </a:ext>
                </a:extLst>
              </a:tr>
              <a:tr h="52216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600" u="none" strike="noStrike">
                          <a:effectLst/>
                        </a:rPr>
                        <a:t>G12 Авіаційна та ракетно-космічна техніка. Ракетно-космічна техніка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115.56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140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108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 dirty="0">
                          <a:effectLst/>
                        </a:rPr>
                        <a:t>130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119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664075"/>
                  </a:ext>
                </a:extLst>
              </a:tr>
              <a:tr h="52216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600" u="none" strike="noStrike">
                          <a:effectLst/>
                        </a:rPr>
                        <a:t>G18 Геодезія та землеустрій. Геодезія та землеустрій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134.985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142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134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>
                          <a:effectLst/>
                        </a:rPr>
                        <a:t>147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u="none" strike="noStrike" dirty="0">
                          <a:effectLst/>
                        </a:rPr>
                        <a:t>125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3861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9555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871FB-A081-F42A-13D1-06A4E1696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AD32B1A-3AA1-2B74-2050-E31386F70BAA}"/>
              </a:ext>
            </a:extLst>
          </p:cNvPr>
          <p:cNvCxnSpPr>
            <a:cxnSpLocks/>
          </p:cNvCxnSpPr>
          <p:nvPr/>
        </p:nvCxnSpPr>
        <p:spPr>
          <a:xfrm>
            <a:off x="0" y="591023"/>
            <a:ext cx="9906000" cy="0"/>
          </a:xfrm>
          <a:prstGeom prst="line">
            <a:avLst/>
          </a:prstGeom>
          <a:ln w="63500" cmpd="thickThin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27D418C-D19D-6DFF-9AD0-4B1130A07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0" y="45509"/>
            <a:ext cx="9466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400" b="1" noProof="0" dirty="0">
                <a:solidFill>
                  <a:srgbClr val="202122"/>
                </a:solidFill>
              </a:rPr>
              <a:t>Корисні посилання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4748B-96FB-E6FB-38E6-3B30E091F08B}"/>
              </a:ext>
            </a:extLst>
          </p:cNvPr>
          <p:cNvSpPr txBox="1"/>
          <p:nvPr/>
        </p:nvSpPr>
        <p:spPr>
          <a:xfrm>
            <a:off x="219550" y="674603"/>
            <a:ext cx="2921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linkClick r:id="rId2"/>
              </a:rPr>
              <a:t>https://vstup.edbo.gov.ua/</a:t>
            </a:r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14E0D1-F081-6A5D-A3C4-CE99D49B0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233" y="758182"/>
            <a:ext cx="5764306" cy="19987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E06D4BD-C198-341D-A23B-84D7496BD419}"/>
              </a:ext>
            </a:extLst>
          </p:cNvPr>
          <p:cNvSpPr/>
          <p:nvPr/>
        </p:nvSpPr>
        <p:spPr>
          <a:xfrm>
            <a:off x="5271247" y="674603"/>
            <a:ext cx="494852" cy="44822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47D70F-70AA-E977-BD63-1AF0306CAC48}"/>
              </a:ext>
            </a:extLst>
          </p:cNvPr>
          <p:cNvSpPr txBox="1"/>
          <p:nvPr/>
        </p:nvSpPr>
        <p:spPr>
          <a:xfrm>
            <a:off x="219550" y="2924080"/>
            <a:ext cx="28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linkClick r:id="rId4"/>
              </a:rPr>
              <a:t>https://testportal.gov.ua/</a:t>
            </a:r>
            <a:endParaRPr lang="uk-UA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57CDBA-7108-1CA4-1266-D8AC9C9FF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233" y="2924081"/>
            <a:ext cx="4367605" cy="359949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A2B8299-1BA7-CDC2-F48B-4B312D8EDFB8}"/>
              </a:ext>
            </a:extLst>
          </p:cNvPr>
          <p:cNvSpPr/>
          <p:nvPr/>
        </p:nvSpPr>
        <p:spPr>
          <a:xfrm>
            <a:off x="3033656" y="5555207"/>
            <a:ext cx="1247888" cy="112169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8685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97442-18E0-BB72-8E02-67B11ACAD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685FC12-EFE9-FAF2-F8AB-525B5FE6CD44}"/>
              </a:ext>
            </a:extLst>
          </p:cNvPr>
          <p:cNvCxnSpPr>
            <a:cxnSpLocks/>
          </p:cNvCxnSpPr>
          <p:nvPr/>
        </p:nvCxnSpPr>
        <p:spPr>
          <a:xfrm>
            <a:off x="0" y="591023"/>
            <a:ext cx="9906000" cy="0"/>
          </a:xfrm>
          <a:prstGeom prst="line">
            <a:avLst/>
          </a:prstGeom>
          <a:ln w="63500" cmpd="thickThin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D95073E-6534-E9D8-6A75-66A563320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0" y="45509"/>
            <a:ext cx="9466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400" b="1" noProof="0" dirty="0">
                <a:solidFill>
                  <a:srgbClr val="202122"/>
                </a:solidFill>
              </a:rPr>
              <a:t>Корисні посилання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DD293-0834-45EE-4AC8-4D422BABE78D}"/>
              </a:ext>
            </a:extLst>
          </p:cNvPr>
          <p:cNvSpPr txBox="1"/>
          <p:nvPr/>
        </p:nvSpPr>
        <p:spPr>
          <a:xfrm>
            <a:off x="219550" y="674603"/>
            <a:ext cx="2921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https://assistant.khai.edu/</a:t>
            </a:r>
            <a:endParaRPr lang="uk-UA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C10969-515B-336E-96B3-08CF15E28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734" y="779250"/>
            <a:ext cx="4970032" cy="23970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655B01-97CC-E1CD-CBDA-D7C90DC57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04" y="3445667"/>
            <a:ext cx="3252395" cy="32523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AB011FE-B324-48F7-4F57-06035B48D13D}"/>
              </a:ext>
            </a:extLst>
          </p:cNvPr>
          <p:cNvSpPr txBox="1"/>
          <p:nvPr/>
        </p:nvSpPr>
        <p:spPr>
          <a:xfrm>
            <a:off x="219550" y="3445667"/>
            <a:ext cx="497003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Відповіді на найактуальніші питання⁉️:</a:t>
            </a:r>
          </a:p>
          <a:p>
            <a:r>
              <a:rPr lang="uk-UA" dirty="0"/>
              <a:t>✅правила вступу в 2026 році;</a:t>
            </a:r>
          </a:p>
          <a:p>
            <a:r>
              <a:rPr lang="uk-UA" dirty="0"/>
              <a:t>✅реєстрації на НМТ;</a:t>
            </a:r>
          </a:p>
          <a:p>
            <a:r>
              <a:rPr lang="uk-UA" dirty="0"/>
              <a:t>✅спеціальні умови вступу;</a:t>
            </a:r>
          </a:p>
          <a:p>
            <a:r>
              <a:rPr lang="uk-UA" dirty="0"/>
              <a:t>✅як підвищити свої шанси для вступу;</a:t>
            </a:r>
          </a:p>
          <a:p>
            <a:r>
              <a:rPr lang="uk-UA" dirty="0"/>
              <a:t>✅документи, які необхідні для вступу та </a:t>
            </a:r>
            <a:r>
              <a:rPr lang="uk-UA" dirty="0" err="1"/>
              <a:t>ін</a:t>
            </a:r>
            <a:endParaRPr lang="uk-UA" dirty="0"/>
          </a:p>
          <a:p>
            <a:endParaRPr lang="uk-UA" dirty="0"/>
          </a:p>
          <a:p>
            <a:r>
              <a:rPr lang="uk-UA" dirty="0"/>
              <a:t>💻ВЕБІНАР </a:t>
            </a:r>
            <a:r>
              <a:rPr lang="en-GB" dirty="0"/>
              <a:t>Online - </a:t>
            </a:r>
            <a:r>
              <a:rPr lang="uk-UA" dirty="0"/>
              <a:t>прямий ефір на платформі </a:t>
            </a:r>
            <a:r>
              <a:rPr lang="en-GB" dirty="0" err="1"/>
              <a:t>YouTub</a:t>
            </a:r>
            <a:r>
              <a:rPr lang="uk-UA" dirty="0"/>
              <a:t>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6AEBD2-410A-8B53-D4B3-F5B86640BF2F}"/>
              </a:ext>
            </a:extLst>
          </p:cNvPr>
          <p:cNvSpPr txBox="1"/>
          <p:nvPr/>
        </p:nvSpPr>
        <p:spPr>
          <a:xfrm>
            <a:off x="219550" y="6030990"/>
            <a:ext cx="4970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Реєстрація</a:t>
            </a:r>
            <a:r>
              <a:rPr lang="ru-RU" dirty="0"/>
              <a:t> за </a:t>
            </a:r>
            <a:r>
              <a:rPr lang="ru-RU" dirty="0" err="1"/>
              <a:t>посиланням</a:t>
            </a:r>
            <a:r>
              <a:rPr lang="ru-RU" dirty="0"/>
              <a:t>⬇️:</a:t>
            </a:r>
          </a:p>
          <a:p>
            <a:r>
              <a:rPr lang="ru-RU" dirty="0">
                <a:hlinkClick r:id="rId5"/>
              </a:rPr>
              <a:t>https://forms.gle/4iUQyuEjfUSnirvq6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657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64AFF-BEC3-67DD-DFEA-A931F33F1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3B45B589-C496-353E-DD63-5F10B714EAD7}"/>
              </a:ext>
            </a:extLst>
          </p:cNvPr>
          <p:cNvCxnSpPr>
            <a:cxnSpLocks/>
          </p:cNvCxnSpPr>
          <p:nvPr/>
        </p:nvCxnSpPr>
        <p:spPr>
          <a:xfrm>
            <a:off x="0" y="591023"/>
            <a:ext cx="9906000" cy="0"/>
          </a:xfrm>
          <a:prstGeom prst="line">
            <a:avLst/>
          </a:prstGeom>
          <a:ln w="63500" cmpd="thickThin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9826DC2-E543-B3E6-12D0-D6B7FA5B7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0" y="45509"/>
            <a:ext cx="9466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400" b="1" noProof="0" dirty="0">
                <a:solidFill>
                  <a:srgbClr val="202122"/>
                </a:solidFill>
              </a:rPr>
              <a:t>Контакти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D9E0A456-6334-F3D0-432D-276BD2F9B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91" y="859709"/>
            <a:ext cx="2273643" cy="80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+38 0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556 15 98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pk4</a:t>
            </a:r>
            <a:r>
              <a:rPr lang="en-GB" sz="20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khai.edu</a:t>
            </a:r>
            <a:endParaRPr lang="uk-UA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7A185C8-FD8C-80A1-27B8-7D4A1220A5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t="20380" r="70216" b="18930"/>
          <a:stretch/>
        </p:blipFill>
        <p:spPr bwMode="auto">
          <a:xfrm>
            <a:off x="239991" y="1358416"/>
            <a:ext cx="324000" cy="23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Бесплатное стоковое фото: Иконка Телефон 8 | FreeImages">
            <a:extLst>
              <a:ext uri="{FF2B5EF4-FFF2-40B4-BE49-F238E27FC236}">
                <a16:creationId xmlns:a16="http://schemas.microsoft.com/office/drawing/2014/main" id="{36722B7C-F025-3D25-8415-D370FCE41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24368" r="8353" b="21379"/>
          <a:stretch/>
        </p:blipFill>
        <p:spPr bwMode="auto">
          <a:xfrm>
            <a:off x="219550" y="944209"/>
            <a:ext cx="360000" cy="24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3D3A722-DD09-9EBA-F72A-D5F385F8D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325" y="944209"/>
            <a:ext cx="4726193" cy="472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25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C7C56160-7B29-F33E-C117-333F37866AED}"/>
              </a:ext>
            </a:extLst>
          </p:cNvPr>
          <p:cNvCxnSpPr>
            <a:cxnSpLocks/>
          </p:cNvCxnSpPr>
          <p:nvPr/>
        </p:nvCxnSpPr>
        <p:spPr>
          <a:xfrm>
            <a:off x="0" y="591023"/>
            <a:ext cx="9906000" cy="0"/>
          </a:xfrm>
          <a:prstGeom prst="line">
            <a:avLst/>
          </a:prstGeom>
          <a:ln w="63500" cmpd="thickThin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>
            <a:extLst>
              <a:ext uri="{FF2B5EF4-FFF2-40B4-BE49-F238E27FC236}">
                <a16:creationId xmlns:a16="http://schemas.microsoft.com/office/drawing/2014/main" id="{3FC1E751-B98A-82B4-7D3B-4A309027C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0" y="45509"/>
            <a:ext cx="9466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400" b="1" dirty="0"/>
              <a:t>Факультет сьогодні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DC21EE-91B1-9622-67A7-AAB840B7DB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8" r="1348" b="4542"/>
          <a:stretch>
            <a:fillRect/>
          </a:stretch>
        </p:blipFill>
        <p:spPr>
          <a:xfrm>
            <a:off x="8007527" y="858062"/>
            <a:ext cx="1678920" cy="16565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BFB02E-A2E9-F067-79E5-5B0481B6CFC9}"/>
              </a:ext>
            </a:extLst>
          </p:cNvPr>
          <p:cNvSpPr txBox="1"/>
          <p:nvPr/>
        </p:nvSpPr>
        <p:spPr>
          <a:xfrm>
            <a:off x="219550" y="858062"/>
            <a:ext cx="946689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200" i="0" dirty="0">
                <a:solidFill>
                  <a:srgbClr val="242021"/>
                </a:solidFill>
                <a:effectLst/>
              </a:rPr>
              <a:t>Факультет ракетно-космічної техніки ХАІ сьогодні – це:</a:t>
            </a:r>
            <a:br>
              <a:rPr lang="uk-UA" sz="2200" i="0" dirty="0">
                <a:solidFill>
                  <a:srgbClr val="242021"/>
                </a:solidFill>
                <a:effectLst/>
              </a:rPr>
            </a:br>
            <a:r>
              <a:rPr lang="uk-UA" sz="2200" b="0" i="0" dirty="0">
                <a:solidFill>
                  <a:srgbClr val="242021"/>
                </a:solidFill>
                <a:effectLst/>
              </a:rPr>
              <a:t>• один з небагатьох факультетів ВНЗ України, </a:t>
            </a:r>
          </a:p>
          <a:p>
            <a:r>
              <a:rPr lang="uk-UA" sz="2200" b="0" i="0" dirty="0">
                <a:solidFill>
                  <a:srgbClr val="242021"/>
                </a:solidFill>
                <a:effectLst/>
              </a:rPr>
              <a:t>який здійснює підготовку фахівців, в галузі створення </a:t>
            </a:r>
            <a:br>
              <a:rPr lang="uk-UA" sz="2200" b="0" i="0" dirty="0">
                <a:solidFill>
                  <a:srgbClr val="242021"/>
                </a:solidFill>
                <a:effectLst/>
              </a:rPr>
            </a:br>
            <a:r>
              <a:rPr lang="uk-UA" sz="2200" b="0" i="0" dirty="0">
                <a:solidFill>
                  <a:srgbClr val="242021"/>
                </a:solidFill>
                <a:effectLst/>
              </a:rPr>
              <a:t>ракетно-космічні техніки;</a:t>
            </a:r>
            <a:br>
              <a:rPr lang="uk-UA" sz="2200" b="0" i="0" dirty="0">
                <a:solidFill>
                  <a:srgbClr val="242021"/>
                </a:solidFill>
                <a:effectLst/>
              </a:rPr>
            </a:br>
            <a:r>
              <a:rPr lang="uk-UA" sz="2200" b="0" i="0" dirty="0">
                <a:solidFill>
                  <a:srgbClr val="242021"/>
                </a:solidFill>
                <a:effectLst/>
              </a:rPr>
              <a:t>• прямий зв’язок з супутниками Європейських ВНЗ</a:t>
            </a:r>
            <a:r>
              <a:rPr lang="uk-UA" sz="2200" dirty="0">
                <a:solidFill>
                  <a:srgbClr val="242021"/>
                </a:solidFill>
              </a:rPr>
              <a:t>-</a:t>
            </a:r>
            <a:r>
              <a:rPr lang="uk-UA" sz="2200" b="0" i="0" dirty="0">
                <a:solidFill>
                  <a:srgbClr val="242021"/>
                </a:solidFill>
                <a:effectLst/>
              </a:rPr>
              <a:t>партнерів;</a:t>
            </a:r>
            <a:br>
              <a:rPr lang="uk-UA" sz="2200" b="0" i="0" dirty="0">
                <a:solidFill>
                  <a:srgbClr val="242021"/>
                </a:solidFill>
                <a:effectLst/>
              </a:rPr>
            </a:br>
            <a:r>
              <a:rPr lang="uk-UA" sz="2200" b="0" i="0" dirty="0">
                <a:solidFill>
                  <a:srgbClr val="242021"/>
                </a:solidFill>
                <a:effectLst/>
              </a:rPr>
              <a:t>• вивчення актуальних комп’ютерно-інтегрованих технологій </a:t>
            </a:r>
            <a:br>
              <a:rPr lang="uk-UA" sz="2200" b="0" i="0" dirty="0">
                <a:solidFill>
                  <a:srgbClr val="242021"/>
                </a:solidFill>
                <a:effectLst/>
              </a:rPr>
            </a:br>
            <a:r>
              <a:rPr lang="uk-UA" sz="2200" b="0" i="0" dirty="0">
                <a:solidFill>
                  <a:srgbClr val="242021"/>
                </a:solidFill>
                <a:effectLst/>
              </a:rPr>
              <a:t>проєктування та моделювання об’єктів ракетно-космічної техніки, мікропроцесорної техніки, сучасних об’єктно-орієнтованих технологій програмування та інше;</a:t>
            </a:r>
            <a:br>
              <a:rPr lang="uk-UA" sz="2200" b="0" i="0" dirty="0">
                <a:solidFill>
                  <a:srgbClr val="242021"/>
                </a:solidFill>
                <a:effectLst/>
              </a:rPr>
            </a:br>
            <a:r>
              <a:rPr lang="uk-UA" sz="2200" b="0" i="0" dirty="0">
                <a:solidFill>
                  <a:srgbClr val="242021"/>
                </a:solidFill>
                <a:effectLst/>
              </a:rPr>
              <a:t>• проведення реальних експериментів і досліджень в навчальних та </a:t>
            </a:r>
            <a:br>
              <a:rPr lang="uk-UA" sz="2200" b="0" i="0" dirty="0">
                <a:solidFill>
                  <a:srgbClr val="242021"/>
                </a:solidFill>
                <a:effectLst/>
              </a:rPr>
            </a:br>
            <a:r>
              <a:rPr lang="uk-UA" sz="2200" b="0" i="0" dirty="0">
                <a:solidFill>
                  <a:srgbClr val="242021"/>
                </a:solidFill>
                <a:effectLst/>
              </a:rPr>
              <a:t>науково-дослідних лабораторіях, здатних створювати умови відкритого космосу;</a:t>
            </a:r>
            <a:br>
              <a:rPr lang="uk-UA" sz="2200" b="0" i="0" dirty="0">
                <a:solidFill>
                  <a:srgbClr val="242021"/>
                </a:solidFill>
                <a:effectLst/>
              </a:rPr>
            </a:br>
            <a:r>
              <a:rPr lang="uk-UA" sz="2200" b="0" i="0" dirty="0">
                <a:solidFill>
                  <a:srgbClr val="242021"/>
                </a:solidFill>
                <a:effectLst/>
              </a:rPr>
              <a:t>• співпраця з вітчизняними та зарубіжними науково-технічними підприємствами;</a:t>
            </a:r>
            <a:br>
              <a:rPr lang="uk-UA" sz="2200" b="0" i="0" dirty="0">
                <a:solidFill>
                  <a:srgbClr val="242021"/>
                </a:solidFill>
                <a:effectLst/>
              </a:rPr>
            </a:br>
            <a:r>
              <a:rPr lang="uk-UA" sz="2200" b="0" i="0" dirty="0">
                <a:solidFill>
                  <a:srgbClr val="242021"/>
                </a:solidFill>
                <a:effectLst/>
              </a:rPr>
              <a:t>• Європейські програми мобільності студентів;</a:t>
            </a:r>
            <a:br>
              <a:rPr lang="uk-UA" sz="2200" b="0" i="0" dirty="0">
                <a:solidFill>
                  <a:srgbClr val="242021"/>
                </a:solidFill>
                <a:effectLst/>
              </a:rPr>
            </a:br>
            <a:r>
              <a:rPr lang="uk-UA" sz="2200" b="0" i="0" dirty="0">
                <a:solidFill>
                  <a:srgbClr val="242021"/>
                </a:solidFill>
                <a:effectLst/>
              </a:rPr>
              <a:t>• трирівнева підготовка фахівців: бакалавр, магістр, </a:t>
            </a:r>
            <a:r>
              <a:rPr lang="en-GB" sz="2200" b="0" i="0" dirty="0">
                <a:solidFill>
                  <a:srgbClr val="242021"/>
                </a:solidFill>
                <a:effectLst/>
              </a:rPr>
              <a:t>PhD</a:t>
            </a:r>
            <a:r>
              <a:rPr lang="en-GB" sz="2200" dirty="0"/>
              <a:t> </a:t>
            </a:r>
            <a:endParaRPr lang="uk-UA" sz="2200" dirty="0"/>
          </a:p>
        </p:txBody>
      </p:sp>
    </p:spTree>
    <p:extLst>
      <p:ext uri="{BB962C8B-B14F-4D97-AF65-F5344CB8AC3E}">
        <p14:creationId xmlns:p14="http://schemas.microsoft.com/office/powerpoint/2010/main" val="2463268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AF09E-A7ED-D1AC-041B-2939F5DCD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2E16B1C2-A736-9A06-51D2-7C84FA9A69BC}"/>
              </a:ext>
            </a:extLst>
          </p:cNvPr>
          <p:cNvCxnSpPr>
            <a:cxnSpLocks/>
          </p:cNvCxnSpPr>
          <p:nvPr/>
        </p:nvCxnSpPr>
        <p:spPr>
          <a:xfrm>
            <a:off x="0" y="591023"/>
            <a:ext cx="9906000" cy="0"/>
          </a:xfrm>
          <a:prstGeom prst="line">
            <a:avLst/>
          </a:prstGeom>
          <a:ln w="63500" cmpd="thickThin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>
            <a:extLst>
              <a:ext uri="{FF2B5EF4-FFF2-40B4-BE49-F238E27FC236}">
                <a16:creationId xmlns:a16="http://schemas.microsoft.com/office/drawing/2014/main" id="{D753283E-8BA5-8670-9E1E-70C6F0215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0" y="45509"/>
            <a:ext cx="9466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400" b="1" dirty="0"/>
              <a:t>Перелік спеціальностей/конкурсних пропозицій для вступу 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C61A31-18F2-2127-0BD3-ABCFD2131F31}"/>
              </a:ext>
            </a:extLst>
          </p:cNvPr>
          <p:cNvSpPr txBox="1"/>
          <p:nvPr/>
        </p:nvSpPr>
        <p:spPr>
          <a:xfrm>
            <a:off x="219551" y="858062"/>
            <a:ext cx="76168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200" i="0" dirty="0">
                <a:solidFill>
                  <a:srgbClr val="242021"/>
                </a:solidFill>
                <a:effectLst/>
                <a:latin typeface="MyriadPro-Bold"/>
              </a:rPr>
              <a:t>Рівень вищої освіти – бакалавр</a:t>
            </a:r>
            <a:endParaRPr lang="uk-UA" sz="2200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BAF83ED-74DA-93F4-EFDE-6F9267193D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382352"/>
              </p:ext>
            </p:extLst>
          </p:nvPr>
        </p:nvGraphicFramePr>
        <p:xfrm>
          <a:off x="219550" y="1377570"/>
          <a:ext cx="9466898" cy="5037422"/>
        </p:xfrm>
        <a:graphic>
          <a:graphicData uri="http://schemas.openxmlformats.org/drawingml/2006/table">
            <a:tbl>
              <a:tblPr/>
              <a:tblGrid>
                <a:gridCol w="2541938">
                  <a:extLst>
                    <a:ext uri="{9D8B030D-6E8A-4147-A177-3AD203B41FA5}">
                      <a16:colId xmlns:a16="http://schemas.microsoft.com/office/drawing/2014/main" val="1888270822"/>
                    </a:ext>
                  </a:extLst>
                </a:gridCol>
                <a:gridCol w="2852928">
                  <a:extLst>
                    <a:ext uri="{9D8B030D-6E8A-4147-A177-3AD203B41FA5}">
                      <a16:colId xmlns:a16="http://schemas.microsoft.com/office/drawing/2014/main" val="988729681"/>
                    </a:ext>
                  </a:extLst>
                </a:gridCol>
                <a:gridCol w="3209383">
                  <a:extLst>
                    <a:ext uri="{9D8B030D-6E8A-4147-A177-3AD203B41FA5}">
                      <a16:colId xmlns:a16="http://schemas.microsoft.com/office/drawing/2014/main" val="1386463107"/>
                    </a:ext>
                  </a:extLst>
                </a:gridCol>
                <a:gridCol w="862649">
                  <a:extLst>
                    <a:ext uri="{9D8B030D-6E8A-4147-A177-3AD203B41FA5}">
                      <a16:colId xmlns:a16="http://schemas.microsoft.com/office/drawing/2014/main" val="4108993303"/>
                    </a:ext>
                  </a:extLst>
                </a:gridCol>
              </a:tblGrid>
              <a:tr h="53352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Спеціальність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Освітня програма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Конкурсна пропозиція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Обсяг ліцензії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1655790"/>
                  </a:ext>
                </a:extLst>
              </a:tr>
              <a:tr h="35579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E4 Науки про Землю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Космічний моніторинг Землі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Космічний моніторинг Землі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630829"/>
                  </a:ext>
                </a:extLst>
              </a:tr>
              <a:tr h="35579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E8 Статистика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6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Статистистичний</a:t>
                      </a: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аналіз даних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6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Статистистичний</a:t>
                      </a: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аналіз даних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553587"/>
                  </a:ext>
                </a:extLst>
              </a:tr>
              <a:tr h="44474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F4 Системний аналіз та наук</a:t>
                      </a:r>
                      <a:r>
                        <a:rPr lang="ru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</a:t>
                      </a: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про дані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Системний аналіз і управління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Інформаційно-аналітичні технології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3313622"/>
                  </a:ext>
                </a:extLst>
              </a:tr>
              <a:tr h="88948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G4 </a:t>
                      </a:r>
                      <a:r>
                        <a:rPr lang="uk-UA" sz="16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Енерговиробництво</a:t>
                      </a: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(G4.03 Відновлювані джерела енергії та гідроенергетика)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Нетрадиційні та відновлювані джерела енергії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Інтелектуальна зелена енергетика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1792"/>
                  </a:ext>
                </a:extLst>
              </a:tr>
              <a:tr h="35579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G8 Матеріалознавство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Інженерія композиційних матеріалів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Інженерія композиційних матеріалів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058577"/>
                  </a:ext>
                </a:extLst>
              </a:tr>
              <a:tr h="66711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G11 Машинобудування (G11.03 Технологічні машини та обладнання)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Геометричне моделювання та візуалізація промислових виробів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Геометричне моделювання та візуалізація промислових виробів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408596"/>
                  </a:ext>
                </a:extLst>
              </a:tr>
              <a:tr h="66711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G12 Авіаційна та ракетно-космічна техніка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Ракетно-космічна техніка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Безпілотні та ракетно-космічні комплекси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648203"/>
                  </a:ext>
                </a:extLst>
              </a:tr>
              <a:tr h="40738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G18 Геодезія та землеустрій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Геодезія та землеустрій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Геодезія та землеустрій</a:t>
                      </a:r>
                    </a:p>
                  </a:txBody>
                  <a:tcPr marL="36000" marR="36000" marT="88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0592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9544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CD9F5-C7E8-269E-1067-DEDA9B74F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9092C61C-D998-79E5-CC7F-D4F78EE4F7BE}"/>
              </a:ext>
            </a:extLst>
          </p:cNvPr>
          <p:cNvCxnSpPr>
            <a:cxnSpLocks/>
          </p:cNvCxnSpPr>
          <p:nvPr/>
        </p:nvCxnSpPr>
        <p:spPr>
          <a:xfrm>
            <a:off x="0" y="591023"/>
            <a:ext cx="9906000" cy="0"/>
          </a:xfrm>
          <a:prstGeom prst="line">
            <a:avLst/>
          </a:prstGeom>
          <a:ln w="63500" cmpd="thickThin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>
            <a:extLst>
              <a:ext uri="{FF2B5EF4-FFF2-40B4-BE49-F238E27FC236}">
                <a16:creationId xmlns:a16="http://schemas.microsoft.com/office/drawing/2014/main" id="{C083564E-0B98-6150-67C5-C9CC06A93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0" y="45509"/>
            <a:ext cx="9466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400" b="1" dirty="0"/>
              <a:t>Перелік спеціальностей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7F7992-2A43-458F-9920-197668CC2FC6}"/>
              </a:ext>
            </a:extLst>
          </p:cNvPr>
          <p:cNvSpPr txBox="1"/>
          <p:nvPr/>
        </p:nvSpPr>
        <p:spPr>
          <a:xfrm>
            <a:off x="276451" y="5549962"/>
            <a:ext cx="43433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200" i="0" noProof="0" dirty="0">
                <a:solidFill>
                  <a:srgbClr val="242021"/>
                </a:solidFill>
                <a:effectLst/>
                <a:latin typeface="MyriadPro-Bold"/>
              </a:rPr>
              <a:t>Кафедра геоінформаційних технологій та космічного моніторингу Землі (407)</a:t>
            </a:r>
            <a:endParaRPr lang="uk-UA" sz="2200" noProof="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66F525B-D1AC-879A-3CB6-11C155E60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246" y="5629128"/>
            <a:ext cx="1039467" cy="104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F8BF5B-8330-2E65-270F-4BB149F159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65"/>
          <a:stretch/>
        </p:blipFill>
        <p:spPr>
          <a:xfrm>
            <a:off x="6579045" y="5581960"/>
            <a:ext cx="1055397" cy="1044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84834D-6838-2FEB-4CD6-89FADAB25A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37" y="5629128"/>
            <a:ext cx="1072877" cy="1044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0B56DC-D351-3EAF-9C09-7BDF85E8D6C6}"/>
              </a:ext>
            </a:extLst>
          </p:cNvPr>
          <p:cNvSpPr txBox="1"/>
          <p:nvPr/>
        </p:nvSpPr>
        <p:spPr>
          <a:xfrm>
            <a:off x="164818" y="752339"/>
            <a:ext cx="43433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E4 </a:t>
            </a:r>
            <a:r>
              <a:rPr lang="uk-UA" sz="2400" b="1" dirty="0"/>
              <a:t>Науки про Землю</a:t>
            </a:r>
            <a:br>
              <a:rPr lang="uk-UA" sz="2400" b="1" u="sng" dirty="0"/>
            </a:br>
            <a:br>
              <a:rPr lang="uk-UA" dirty="0"/>
            </a:br>
            <a:endParaRPr lang="uk-U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9377FC-863F-7D85-F35B-5D7B3623C620}"/>
              </a:ext>
            </a:extLst>
          </p:cNvPr>
          <p:cNvSpPr txBox="1"/>
          <p:nvPr/>
        </p:nvSpPr>
        <p:spPr>
          <a:xfrm>
            <a:off x="164818" y="1365257"/>
            <a:ext cx="4170514" cy="3200876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dirty="0"/>
              <a:t>Підготовка спеціалістів з: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космічного моніторингу Землі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наук про Землю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державного управління ресурсами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 err="1"/>
              <a:t>аерофотознімальних</a:t>
            </a:r>
            <a:r>
              <a:rPr lang="uk-UA" dirty="0"/>
              <a:t> робіт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роботи із базами даних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обробки даних ДЗЗ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метеорології та кліматології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геоінформаційних систем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54D432-4273-7AAA-C659-DDF521CE3F7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4000"/>
          </a:blip>
          <a:stretch>
            <a:fillRect/>
          </a:stretch>
        </p:blipFill>
        <p:spPr>
          <a:xfrm>
            <a:off x="4536335" y="907925"/>
            <a:ext cx="3436934" cy="2521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6D9EF1-3E7A-4EDB-B237-E3BC3242B3C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4001" contrast="20000"/>
          </a:blip>
          <a:stretch>
            <a:fillRect/>
          </a:stretch>
        </p:blipFill>
        <p:spPr>
          <a:xfrm>
            <a:off x="6422315" y="3388974"/>
            <a:ext cx="3098344" cy="206738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3906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CE563-57C2-1249-E148-E8DC5B071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C742EB52-25CD-1427-FF45-87B48BD93DD8}"/>
              </a:ext>
            </a:extLst>
          </p:cNvPr>
          <p:cNvCxnSpPr>
            <a:cxnSpLocks/>
          </p:cNvCxnSpPr>
          <p:nvPr/>
        </p:nvCxnSpPr>
        <p:spPr>
          <a:xfrm>
            <a:off x="0" y="591023"/>
            <a:ext cx="9906000" cy="0"/>
          </a:xfrm>
          <a:prstGeom prst="line">
            <a:avLst/>
          </a:prstGeom>
          <a:ln w="63500" cmpd="thickThin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>
            <a:extLst>
              <a:ext uri="{FF2B5EF4-FFF2-40B4-BE49-F238E27FC236}">
                <a16:creationId xmlns:a16="http://schemas.microsoft.com/office/drawing/2014/main" id="{D26A086F-6D40-A7FA-1AA5-5CE8B99E5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0" y="45509"/>
            <a:ext cx="9466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400" b="1" dirty="0"/>
              <a:t>Перелік спеціальностей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E5B2B7-5168-99E0-6F93-8BE8B126D34C}"/>
              </a:ext>
            </a:extLst>
          </p:cNvPr>
          <p:cNvSpPr txBox="1"/>
          <p:nvPr/>
        </p:nvSpPr>
        <p:spPr>
          <a:xfrm>
            <a:off x="276451" y="5549962"/>
            <a:ext cx="43433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Кафедра </a:t>
            </a:r>
            <a:r>
              <a:rPr lang="ru-RU" sz="2200" i="0" noProof="0" dirty="0" err="1">
                <a:solidFill>
                  <a:srgbClr val="242021"/>
                </a:solidFill>
                <a:effectLst/>
                <a:latin typeface="MyriadPro-Bold"/>
              </a:rPr>
              <a:t>вищої</a:t>
            </a:r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 математики </a:t>
            </a:r>
            <a:br>
              <a:rPr lang="en-US" sz="2200" i="0" noProof="0" dirty="0">
                <a:solidFill>
                  <a:srgbClr val="242021"/>
                </a:solidFill>
                <a:effectLst/>
                <a:latin typeface="MyriadPro-Bold"/>
              </a:rPr>
            </a:br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та системного </a:t>
            </a:r>
            <a:r>
              <a:rPr lang="ru-RU" sz="2200" i="0" noProof="0" dirty="0" err="1">
                <a:solidFill>
                  <a:srgbClr val="242021"/>
                </a:solidFill>
                <a:effectLst/>
                <a:latin typeface="MyriadPro-Bold"/>
              </a:rPr>
              <a:t>аналізу</a:t>
            </a:r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 (405)</a:t>
            </a:r>
            <a:endParaRPr lang="uk-UA" sz="2200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45765B-C83A-A557-0FE6-94898D899D86}"/>
              </a:ext>
            </a:extLst>
          </p:cNvPr>
          <p:cNvSpPr txBox="1"/>
          <p:nvPr/>
        </p:nvSpPr>
        <p:spPr>
          <a:xfrm>
            <a:off x="164818" y="752339"/>
            <a:ext cx="540585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0000"/>
                </a:solidFill>
              </a:rPr>
              <a:t>E8 Статистика</a:t>
            </a:r>
          </a:p>
          <a:p>
            <a:r>
              <a:rPr lang="uk-UA" sz="2400" i="1" u="sng" dirty="0" err="1">
                <a:solidFill>
                  <a:srgbClr val="000000"/>
                </a:solidFill>
              </a:rPr>
              <a:t>Статистистичний</a:t>
            </a:r>
            <a:r>
              <a:rPr lang="uk-UA" sz="2400" i="1" u="sng" dirty="0">
                <a:solidFill>
                  <a:srgbClr val="000000"/>
                </a:solidFill>
              </a:rPr>
              <a:t> аналіз даних</a:t>
            </a:r>
          </a:p>
          <a:p>
            <a:endParaRPr lang="uk-U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E61EF1-DF16-1A30-23BA-673A9E184EA6}"/>
              </a:ext>
            </a:extLst>
          </p:cNvPr>
          <p:cNvSpPr txBox="1"/>
          <p:nvPr/>
        </p:nvSpPr>
        <p:spPr>
          <a:xfrm>
            <a:off x="164818" y="1677337"/>
            <a:ext cx="4170514" cy="3247043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dirty="0"/>
              <a:t>Підготовка спеціалістів з: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збору, обробки та аналізу великих даних;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пошуку закономірностей та програмування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побудови прогнозів і математичних моделей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використання сучасних інструментів (аналітика, візуалізація, </a:t>
            </a:r>
            <a:r>
              <a:rPr lang="en-US" dirty="0"/>
              <a:t>Python, SQL </a:t>
            </a:r>
            <a:r>
              <a:rPr lang="uk-UA" dirty="0"/>
              <a:t>тощо)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1DEFEF-5FEC-B82B-50B5-0178C1450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00" y="5629128"/>
            <a:ext cx="1073522" cy="1044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CE2F3A2-A5C6-D709-A936-B17DD947D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6" t="7235" r="7732" b="7923"/>
          <a:stretch>
            <a:fillRect/>
          </a:stretch>
        </p:blipFill>
        <p:spPr>
          <a:xfrm>
            <a:off x="5279062" y="5624396"/>
            <a:ext cx="1039694" cy="1044000"/>
          </a:xfrm>
          <a:prstGeom prst="rect">
            <a:avLst/>
          </a:prstGeom>
        </p:spPr>
      </p:pic>
      <p:pic>
        <p:nvPicPr>
          <p:cNvPr id="28" name="Picture 17">
            <a:extLst>
              <a:ext uri="{FF2B5EF4-FFF2-40B4-BE49-F238E27FC236}">
                <a16:creationId xmlns:a16="http://schemas.microsoft.com/office/drawing/2014/main" id="{25E4635C-D504-EBEA-C9D2-0D257BAEFD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412" t="12602" r="13871" b="12291"/>
          <a:stretch>
            <a:fillRect/>
          </a:stretch>
        </p:blipFill>
        <p:spPr>
          <a:xfrm>
            <a:off x="5515932" y="1282020"/>
            <a:ext cx="4170515" cy="40376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9AFF75-AEE8-3EBD-9EF1-D4ED1BB83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6" t="8117" r="8441" b="8739"/>
          <a:stretch>
            <a:fillRect/>
          </a:stretch>
        </p:blipFill>
        <p:spPr>
          <a:xfrm>
            <a:off x="6564896" y="5624396"/>
            <a:ext cx="1052005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16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3DEF1-0624-2F90-36D7-A486FF788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5A40CCD6-F91A-8E43-F1DA-834F47935E2B}"/>
              </a:ext>
            </a:extLst>
          </p:cNvPr>
          <p:cNvCxnSpPr>
            <a:cxnSpLocks/>
          </p:cNvCxnSpPr>
          <p:nvPr/>
        </p:nvCxnSpPr>
        <p:spPr>
          <a:xfrm>
            <a:off x="0" y="591023"/>
            <a:ext cx="9906000" cy="0"/>
          </a:xfrm>
          <a:prstGeom prst="line">
            <a:avLst/>
          </a:prstGeom>
          <a:ln w="63500" cmpd="thickThin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>
            <a:extLst>
              <a:ext uri="{FF2B5EF4-FFF2-40B4-BE49-F238E27FC236}">
                <a16:creationId xmlns:a16="http://schemas.microsoft.com/office/drawing/2014/main" id="{8F58E93A-48FB-768A-D431-C8C14DA41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0" y="45509"/>
            <a:ext cx="9466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400" b="1" dirty="0"/>
              <a:t>Перелік спеціальностей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A81125-0FD0-3FC1-234B-5ABEA2843F99}"/>
              </a:ext>
            </a:extLst>
          </p:cNvPr>
          <p:cNvSpPr txBox="1"/>
          <p:nvPr/>
        </p:nvSpPr>
        <p:spPr>
          <a:xfrm>
            <a:off x="276451" y="5549962"/>
            <a:ext cx="43433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Кафедра </a:t>
            </a:r>
            <a:r>
              <a:rPr lang="ru-RU" sz="2200" i="0" noProof="0" dirty="0" err="1">
                <a:solidFill>
                  <a:srgbClr val="242021"/>
                </a:solidFill>
                <a:effectLst/>
                <a:latin typeface="MyriadPro-Bold"/>
              </a:rPr>
              <a:t>вищої</a:t>
            </a:r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 математики </a:t>
            </a:r>
            <a:br>
              <a:rPr lang="en-US" sz="2200" i="0" noProof="0" dirty="0">
                <a:solidFill>
                  <a:srgbClr val="242021"/>
                </a:solidFill>
                <a:effectLst/>
                <a:latin typeface="MyriadPro-Bold"/>
              </a:rPr>
            </a:br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та системного </a:t>
            </a:r>
            <a:r>
              <a:rPr lang="ru-RU" sz="2200" i="0" noProof="0" dirty="0" err="1">
                <a:solidFill>
                  <a:srgbClr val="242021"/>
                </a:solidFill>
                <a:effectLst/>
                <a:latin typeface="MyriadPro-Bold"/>
              </a:rPr>
              <a:t>аналізу</a:t>
            </a:r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 (405)</a:t>
            </a:r>
            <a:endParaRPr lang="uk-UA" sz="2200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F245A4-DC8E-7627-CE67-B47B4DE5AF1E}"/>
              </a:ext>
            </a:extLst>
          </p:cNvPr>
          <p:cNvSpPr txBox="1"/>
          <p:nvPr/>
        </p:nvSpPr>
        <p:spPr>
          <a:xfrm>
            <a:off x="164818" y="752339"/>
            <a:ext cx="540585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F</a:t>
            </a:r>
            <a:r>
              <a:rPr lang="en-GB" sz="2400" b="1" dirty="0"/>
              <a:t>4 </a:t>
            </a:r>
            <a:r>
              <a:rPr lang="ru-RU" sz="2400" b="1" dirty="0" err="1"/>
              <a:t>Системний</a:t>
            </a:r>
            <a:r>
              <a:rPr lang="ru-RU" sz="2400" b="1" dirty="0"/>
              <a:t> </a:t>
            </a:r>
            <a:r>
              <a:rPr lang="ru-RU" sz="2400" b="1" dirty="0" err="1"/>
              <a:t>аналіз</a:t>
            </a:r>
            <a:r>
              <a:rPr lang="ru-RU" sz="2400" b="1" dirty="0"/>
              <a:t> та наук</a:t>
            </a:r>
            <a:r>
              <a:rPr lang="ru-UA" sz="2400" b="1" dirty="0"/>
              <a:t>и</a:t>
            </a:r>
            <a:r>
              <a:rPr lang="ru-RU" sz="2400" b="1" dirty="0"/>
              <a:t> про </a:t>
            </a:r>
            <a:r>
              <a:rPr lang="ru-RU" sz="2400" b="1" dirty="0" err="1"/>
              <a:t>дані</a:t>
            </a:r>
            <a:endParaRPr lang="uk-UA" sz="2400" b="1" dirty="0"/>
          </a:p>
          <a:p>
            <a:r>
              <a:rPr lang="uk-UA" sz="2400" i="1" u="sng" dirty="0"/>
              <a:t>Системний аналіз і управління</a:t>
            </a:r>
            <a:br>
              <a:rPr lang="uk-UA" dirty="0"/>
            </a:br>
            <a:endParaRPr lang="uk-U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07CF22-8D20-2280-30F8-6C0D3CB233B8}"/>
              </a:ext>
            </a:extLst>
          </p:cNvPr>
          <p:cNvSpPr txBox="1"/>
          <p:nvPr/>
        </p:nvSpPr>
        <p:spPr>
          <a:xfrm>
            <a:off x="164818" y="1644956"/>
            <a:ext cx="4170514" cy="2139047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dirty="0"/>
              <a:t>Підготовка: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err="1"/>
              <a:t>системних</a:t>
            </a:r>
            <a:r>
              <a:rPr lang="ru-RU" dirty="0"/>
              <a:t> </a:t>
            </a:r>
            <a:r>
              <a:rPr lang="ru-RU" dirty="0" err="1"/>
              <a:t>аналітиків</a:t>
            </a:r>
            <a:endParaRPr lang="ru-RU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err="1"/>
              <a:t>бізнес-аналітиків</a:t>
            </a:r>
            <a:endParaRPr lang="ru-RU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IT-</a:t>
            </a:r>
            <a:r>
              <a:rPr lang="ru-RU" dirty="0" err="1"/>
              <a:t>аналітиків</a:t>
            </a:r>
            <a:endParaRPr lang="ru-RU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err="1"/>
              <a:t>аналітиків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endParaRPr lang="ru-RU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err="1"/>
              <a:t>консультантів</a:t>
            </a:r>
            <a:r>
              <a:rPr lang="ru-RU" dirty="0"/>
              <a:t> з </a:t>
            </a:r>
            <a:r>
              <a:rPr lang="ru-RU" dirty="0" err="1"/>
              <a:t>оптимізації</a:t>
            </a:r>
            <a:endParaRPr lang="ru-RU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9CA03DE-F019-A134-7166-D45E4F677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132" y="1003782"/>
            <a:ext cx="3852316" cy="38420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30130A-B27E-F4A9-7F6E-F2EA6A357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00" y="5629128"/>
            <a:ext cx="1073522" cy="104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F5E390-95B1-7986-3E8B-FE7EA7660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6" t="7235" r="7732" b="7923"/>
          <a:stretch>
            <a:fillRect/>
          </a:stretch>
        </p:blipFill>
        <p:spPr>
          <a:xfrm>
            <a:off x="5279062" y="5624396"/>
            <a:ext cx="1039694" cy="1044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77D5D5-A5B5-274C-AB8B-F885BCA53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6" t="8117" r="8441" b="8739"/>
          <a:stretch>
            <a:fillRect/>
          </a:stretch>
        </p:blipFill>
        <p:spPr>
          <a:xfrm>
            <a:off x="6564896" y="5624396"/>
            <a:ext cx="1052005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34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345FB-877F-0744-B3EC-6BEE68FC0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B0D7380-315C-23F1-AECE-71A6EB857896}"/>
              </a:ext>
            </a:extLst>
          </p:cNvPr>
          <p:cNvCxnSpPr>
            <a:cxnSpLocks/>
          </p:cNvCxnSpPr>
          <p:nvPr/>
        </p:nvCxnSpPr>
        <p:spPr>
          <a:xfrm>
            <a:off x="0" y="591023"/>
            <a:ext cx="9906000" cy="0"/>
          </a:xfrm>
          <a:prstGeom prst="line">
            <a:avLst/>
          </a:prstGeom>
          <a:ln w="63500" cmpd="thickThin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>
            <a:extLst>
              <a:ext uri="{FF2B5EF4-FFF2-40B4-BE49-F238E27FC236}">
                <a16:creationId xmlns:a16="http://schemas.microsoft.com/office/drawing/2014/main" id="{3B8529DE-B2F4-88C5-0E74-843673880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0" y="45509"/>
            <a:ext cx="9466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400" b="1" dirty="0"/>
              <a:t>Перелік спеціальностей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79F24D-2CF5-1D8C-288A-87450084CB01}"/>
              </a:ext>
            </a:extLst>
          </p:cNvPr>
          <p:cNvSpPr txBox="1"/>
          <p:nvPr/>
        </p:nvSpPr>
        <p:spPr>
          <a:xfrm>
            <a:off x="276451" y="5549962"/>
            <a:ext cx="43433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Кафедра </a:t>
            </a:r>
            <a:r>
              <a:rPr lang="ru-RU" sz="2200" i="0" noProof="0" dirty="0" err="1">
                <a:solidFill>
                  <a:srgbClr val="242021"/>
                </a:solidFill>
                <a:effectLst/>
                <a:latin typeface="MyriadPro-Bold"/>
              </a:rPr>
              <a:t>космічної</a:t>
            </a:r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 </a:t>
            </a:r>
            <a:r>
              <a:rPr lang="ru-RU" sz="2200" i="0" noProof="0" dirty="0" err="1">
                <a:solidFill>
                  <a:srgbClr val="242021"/>
                </a:solidFill>
                <a:effectLst/>
                <a:latin typeface="MyriadPro-Bold"/>
              </a:rPr>
              <a:t>техніки</a:t>
            </a:r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 </a:t>
            </a:r>
            <a:b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</a:br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та </a:t>
            </a:r>
            <a:r>
              <a:rPr lang="ru-RU" sz="2200" i="0" noProof="0" dirty="0" err="1">
                <a:solidFill>
                  <a:srgbClr val="242021"/>
                </a:solidFill>
                <a:effectLst/>
                <a:latin typeface="MyriadPro-Bold"/>
              </a:rPr>
              <a:t>нетрадиційних</a:t>
            </a:r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 </a:t>
            </a:r>
            <a:r>
              <a:rPr lang="ru-RU" sz="2200" i="0" noProof="0" dirty="0" err="1">
                <a:solidFill>
                  <a:srgbClr val="242021"/>
                </a:solidFill>
                <a:effectLst/>
                <a:latin typeface="MyriadPro-Bold"/>
              </a:rPr>
              <a:t>джерел</a:t>
            </a:r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 </a:t>
            </a:r>
            <a:b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</a:br>
            <a:r>
              <a:rPr lang="ru-RU" sz="2200" i="0" noProof="0" dirty="0" err="1">
                <a:solidFill>
                  <a:srgbClr val="242021"/>
                </a:solidFill>
                <a:effectLst/>
                <a:latin typeface="MyriadPro-Bold"/>
              </a:rPr>
              <a:t>енергії</a:t>
            </a:r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 (402)</a:t>
            </a:r>
            <a:endParaRPr lang="uk-UA" sz="2200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059643-8969-678C-A1EC-FA06E4B41EA1}"/>
              </a:ext>
            </a:extLst>
          </p:cNvPr>
          <p:cNvSpPr txBox="1"/>
          <p:nvPr/>
        </p:nvSpPr>
        <p:spPr>
          <a:xfrm>
            <a:off x="164818" y="752339"/>
            <a:ext cx="7645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G4.03 </a:t>
            </a:r>
            <a:r>
              <a:rPr lang="ru-RU" sz="2400" b="1" dirty="0" err="1"/>
              <a:t>Відновлювані</a:t>
            </a:r>
            <a:r>
              <a:rPr lang="ru-RU" sz="2400" b="1" dirty="0"/>
              <a:t> </a:t>
            </a:r>
            <a:r>
              <a:rPr lang="ru-RU" sz="2400" b="1" dirty="0" err="1"/>
              <a:t>джерела</a:t>
            </a:r>
            <a:r>
              <a:rPr lang="ru-RU" sz="2400" b="1" dirty="0"/>
              <a:t> </a:t>
            </a:r>
            <a:r>
              <a:rPr lang="ru-RU" sz="2400" b="1" dirty="0" err="1"/>
              <a:t>енергії</a:t>
            </a:r>
            <a:r>
              <a:rPr lang="ru-RU" sz="2400" b="1" dirty="0"/>
              <a:t> та </a:t>
            </a:r>
            <a:r>
              <a:rPr lang="ru-RU" sz="2400" b="1" dirty="0" err="1"/>
              <a:t>гідроенергетика</a:t>
            </a:r>
            <a:endParaRPr lang="ru-RU" sz="2400" b="1" dirty="0"/>
          </a:p>
          <a:p>
            <a:r>
              <a:rPr lang="uk-UA" sz="2400" i="1" u="sng" dirty="0">
                <a:solidFill>
                  <a:srgbClr val="000000"/>
                </a:solidFill>
              </a:rPr>
              <a:t>Нетрадиційні та відновлювані джерела енергії</a:t>
            </a:r>
            <a:endParaRPr lang="uk-UA" i="1" u="sn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D59324-EC59-4C53-2562-383A07DB2044}"/>
              </a:ext>
            </a:extLst>
          </p:cNvPr>
          <p:cNvSpPr txBox="1"/>
          <p:nvPr/>
        </p:nvSpPr>
        <p:spPr>
          <a:xfrm>
            <a:off x="164818" y="1847168"/>
            <a:ext cx="4579304" cy="2339102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dirty="0"/>
              <a:t>Підготовка спеціалістів з: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err="1"/>
              <a:t>вітроенергетичних</a:t>
            </a:r>
            <a:r>
              <a:rPr lang="ru-RU" dirty="0"/>
              <a:t> установок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err="1"/>
              <a:t>сонячних</a:t>
            </a:r>
            <a:r>
              <a:rPr lang="ru-RU" dirty="0"/>
              <a:t> </a:t>
            </a:r>
            <a:r>
              <a:rPr lang="ru-RU" dirty="0" err="1"/>
              <a:t>електро</a:t>
            </a:r>
            <a:r>
              <a:rPr lang="ru-RU" dirty="0"/>
              <a:t>- та </a:t>
            </a:r>
            <a:r>
              <a:rPr lang="ru-RU" dirty="0" err="1"/>
              <a:t>теплогенеруючих</a:t>
            </a:r>
            <a:r>
              <a:rPr lang="ru-RU" dirty="0"/>
              <a:t> установок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err="1"/>
              <a:t>біо-термо-хімічні</a:t>
            </a:r>
            <a:r>
              <a:rPr lang="ru-RU" dirty="0"/>
              <a:t> </a:t>
            </a:r>
            <a:r>
              <a:rPr lang="ru-RU" dirty="0" err="1"/>
              <a:t>енергетичних</a:t>
            </a:r>
            <a:r>
              <a:rPr lang="ru-RU" dirty="0"/>
              <a:t> установок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UA" dirty="0"/>
              <a:t>е</a:t>
            </a:r>
            <a:r>
              <a:rPr lang="ru-RU" dirty="0" err="1"/>
              <a:t>нергетичн</a:t>
            </a:r>
            <a:r>
              <a:rPr lang="ru-UA" dirty="0"/>
              <a:t>ого</a:t>
            </a:r>
            <a:r>
              <a:rPr lang="ru-RU" dirty="0"/>
              <a:t> менеджмент</a:t>
            </a:r>
            <a:r>
              <a:rPr lang="ru-UA" dirty="0"/>
              <a:t>у</a:t>
            </a:r>
            <a:r>
              <a:rPr lang="ru-RU" dirty="0"/>
              <a:t> та </a:t>
            </a:r>
            <a:r>
              <a:rPr lang="ru-RU" dirty="0" err="1"/>
              <a:t>енергоефективн</a:t>
            </a:r>
            <a:r>
              <a:rPr lang="ru-UA" dirty="0"/>
              <a:t>ост</a:t>
            </a:r>
            <a:r>
              <a:rPr lang="uk-UA" dirty="0"/>
              <a:t>і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52AC06-D0CB-DDB4-2816-C859EE118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255" y="1487887"/>
            <a:ext cx="2814192" cy="21186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505F114-C4E5-968A-3D5D-07973F01B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92" y="3259469"/>
            <a:ext cx="2814192" cy="211064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DB66A68-FB21-4449-E828-8FAB2E5997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71" y="5629128"/>
            <a:ext cx="1073522" cy="1044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E9FA56B-0986-8CCA-1D1E-73EA1B0DB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t="7391" r="8119" b="7014"/>
          <a:stretch>
            <a:fillRect/>
          </a:stretch>
        </p:blipFill>
        <p:spPr>
          <a:xfrm>
            <a:off x="5297490" y="5629128"/>
            <a:ext cx="1023378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82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53B95-099F-F188-6F87-87560A245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34AD4791-0757-C767-F6AE-101C3FDCA569}"/>
              </a:ext>
            </a:extLst>
          </p:cNvPr>
          <p:cNvCxnSpPr>
            <a:cxnSpLocks/>
          </p:cNvCxnSpPr>
          <p:nvPr/>
        </p:nvCxnSpPr>
        <p:spPr>
          <a:xfrm>
            <a:off x="0" y="591023"/>
            <a:ext cx="9906000" cy="0"/>
          </a:xfrm>
          <a:prstGeom prst="line">
            <a:avLst/>
          </a:prstGeom>
          <a:ln w="63500" cmpd="thickThin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>
            <a:extLst>
              <a:ext uri="{FF2B5EF4-FFF2-40B4-BE49-F238E27FC236}">
                <a16:creationId xmlns:a16="http://schemas.microsoft.com/office/drawing/2014/main" id="{275B9A7D-98BE-3075-1A8A-B0A93A926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0" y="45509"/>
            <a:ext cx="9466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400" b="1" dirty="0"/>
              <a:t>Перелік спеціальностей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9C954C-7DF4-6B14-C70F-19CA5DAA43F1}"/>
              </a:ext>
            </a:extLst>
          </p:cNvPr>
          <p:cNvSpPr txBox="1"/>
          <p:nvPr/>
        </p:nvSpPr>
        <p:spPr>
          <a:xfrm>
            <a:off x="276451" y="5549962"/>
            <a:ext cx="43433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Кафедра </a:t>
            </a:r>
            <a:r>
              <a:rPr lang="ru-RU" sz="2200" i="0" noProof="0" dirty="0" err="1">
                <a:solidFill>
                  <a:srgbClr val="242021"/>
                </a:solidFill>
                <a:effectLst/>
                <a:latin typeface="MyriadPro-Bold"/>
              </a:rPr>
              <a:t>композиційних</a:t>
            </a:r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 </a:t>
            </a:r>
            <a:r>
              <a:rPr lang="ru-RU" sz="2200" i="0" noProof="0" dirty="0" err="1">
                <a:solidFill>
                  <a:srgbClr val="242021"/>
                </a:solidFill>
                <a:effectLst/>
                <a:latin typeface="MyriadPro-Bold"/>
              </a:rPr>
              <a:t>конструкцій</a:t>
            </a:r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 та </a:t>
            </a:r>
            <a:r>
              <a:rPr lang="ru-RU" sz="2200" i="0" noProof="0" dirty="0" err="1">
                <a:solidFill>
                  <a:srgbClr val="242021"/>
                </a:solidFill>
                <a:effectLst/>
                <a:latin typeface="MyriadPro-Bold"/>
              </a:rPr>
              <a:t>авіаційного</a:t>
            </a:r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 </a:t>
            </a:r>
            <a:r>
              <a:rPr lang="ru-RU" sz="2200" i="0" noProof="0" dirty="0" err="1">
                <a:solidFill>
                  <a:srgbClr val="242021"/>
                </a:solidFill>
                <a:effectLst/>
                <a:latin typeface="MyriadPro-Bold"/>
              </a:rPr>
              <a:t>матеріалознавства</a:t>
            </a:r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 (403)</a:t>
            </a:r>
            <a:endParaRPr lang="uk-UA" sz="2200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3816E0-6BC2-0A97-F2CC-1ABB3F7A5FAC}"/>
              </a:ext>
            </a:extLst>
          </p:cNvPr>
          <p:cNvSpPr txBox="1"/>
          <p:nvPr/>
        </p:nvSpPr>
        <p:spPr>
          <a:xfrm>
            <a:off x="164818" y="752339"/>
            <a:ext cx="76452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G8 </a:t>
            </a:r>
            <a:r>
              <a:rPr lang="ru-RU" sz="2400" b="1" dirty="0" err="1"/>
              <a:t>Матеріалознавство</a:t>
            </a:r>
            <a:endParaRPr lang="ru-RU" sz="2400" b="1" dirty="0"/>
          </a:p>
          <a:p>
            <a:r>
              <a:rPr lang="uk-UA" sz="2400" i="1" u="sng" dirty="0">
                <a:solidFill>
                  <a:srgbClr val="000000"/>
                </a:solidFill>
              </a:rPr>
              <a:t>Інженерія композиційних матеріалів</a:t>
            </a:r>
            <a:br>
              <a:rPr lang="uk-UA" dirty="0"/>
            </a:br>
            <a:endParaRPr lang="uk-U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AEB59C-C4AF-1086-DC87-82B51D10C0F7}"/>
              </a:ext>
            </a:extLst>
          </p:cNvPr>
          <p:cNvSpPr txBox="1"/>
          <p:nvPr/>
        </p:nvSpPr>
        <p:spPr>
          <a:xfrm>
            <a:off x="164818" y="1678809"/>
            <a:ext cx="4579304" cy="3170099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dirty="0"/>
              <a:t>Підготовка спеціалістів з: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noProof="0" dirty="0"/>
              <a:t>моделювання і прогнозування властивостей композитів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noProof="0" dirty="0"/>
              <a:t>розробки технологічних процесів виготовлення композиційних матеріалів і конструкцій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noProof="0" dirty="0" err="1"/>
              <a:t>випробуваннь</a:t>
            </a:r>
            <a:r>
              <a:rPr lang="uk-UA" noProof="0" dirty="0"/>
              <a:t> композитів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/>
              <a:t>впровадженню композитів у виробничі процеси на підприємствах машинобудівної галузі</a:t>
            </a:r>
            <a:endParaRPr lang="uk-UA" noProof="0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8EB89B2-5676-73B7-058D-7212532D2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953" y="5613958"/>
            <a:ext cx="1045045" cy="1044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CBA0FE6-DC49-A16A-1939-1F09139A0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t="8215" r="8143" b="8091"/>
          <a:stretch>
            <a:fillRect/>
          </a:stretch>
        </p:blipFill>
        <p:spPr>
          <a:xfrm>
            <a:off x="5232460" y="5613958"/>
            <a:ext cx="1064250" cy="1044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F69D7A0-B7BE-E833-CA24-49F629458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3" t="7892" r="7656" b="7794"/>
          <a:stretch>
            <a:fillRect/>
          </a:stretch>
        </p:blipFill>
        <p:spPr>
          <a:xfrm>
            <a:off x="6576172" y="5613958"/>
            <a:ext cx="1040374" cy="1044000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5B02B645-10E8-A18C-B3AB-C5D7DBB56615}"/>
              </a:ext>
            </a:extLst>
          </p:cNvPr>
          <p:cNvGrpSpPr>
            <a:grpSpLocks noChangeAspect="1"/>
          </p:cNvGrpSpPr>
          <p:nvPr/>
        </p:nvGrpSpPr>
        <p:grpSpPr>
          <a:xfrm>
            <a:off x="5214074" y="1572505"/>
            <a:ext cx="4579305" cy="3863104"/>
            <a:chOff x="5134184" y="1505109"/>
            <a:chExt cx="4659196" cy="3930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D8B1BC0-1A33-8FE7-85A3-916FA22086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64315" y="1515919"/>
              <a:ext cx="1766841" cy="1130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DE5E64B4-07CE-7099-B3AC-755FF19D8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155763" y="3276414"/>
              <a:ext cx="1624356" cy="975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EF0CE43E-D478-C6E5-13F3-A25B332A71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34184" y="1505109"/>
              <a:ext cx="2101602" cy="1067150"/>
              <a:chOff x="3820069" y="2115840"/>
              <a:chExt cx="3853638" cy="1956796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92DEBAA-2097-4C9D-A9E8-268918F29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0069" y="2115840"/>
                <a:ext cx="2722592" cy="195679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</p:pic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5D440DCF-5893-DA85-B3D3-211DDF6607C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39858" y="2115840"/>
                <a:ext cx="1333849" cy="1951005"/>
                <a:chOff x="4139952" y="1700808"/>
                <a:chExt cx="2448272" cy="3312368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B238105B-6B97-3BC4-1183-553006AE8A13}"/>
                    </a:ext>
                  </a:extLst>
                </p:cNvPr>
                <p:cNvPicPr/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8011" b="31023"/>
                <a:stretch/>
              </p:blipFill>
              <p:spPr bwMode="auto">
                <a:xfrm>
                  <a:off x="4139952" y="1700808"/>
                  <a:ext cx="2448272" cy="3312368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cxnSp>
              <p:nvCxnSpPr>
                <p:cNvPr id="12" name="Прямая соединительная линия 11">
                  <a:extLst>
                    <a:ext uri="{FF2B5EF4-FFF2-40B4-BE49-F238E27FC236}">
                      <a16:creationId xmlns:a16="http://schemas.microsoft.com/office/drawing/2014/main" id="{9F2D5681-3EB0-1BAC-4DB0-450B616FBB73}"/>
                    </a:ext>
                  </a:extLst>
                </p:cNvPr>
                <p:cNvCxnSpPr/>
                <p:nvPr/>
              </p:nvCxnSpPr>
              <p:spPr>
                <a:xfrm flipH="1">
                  <a:off x="5796286" y="4428878"/>
                  <a:ext cx="144016" cy="504056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единительная линия 14">
                  <a:extLst>
                    <a:ext uri="{FF2B5EF4-FFF2-40B4-BE49-F238E27FC236}">
                      <a16:creationId xmlns:a16="http://schemas.microsoft.com/office/drawing/2014/main" id="{CD044382-5E44-9910-A9AD-71D411A82D13}"/>
                    </a:ext>
                  </a:extLst>
                </p:cNvPr>
                <p:cNvCxnSpPr/>
                <p:nvPr/>
              </p:nvCxnSpPr>
              <p:spPr>
                <a:xfrm flipH="1">
                  <a:off x="5886946" y="4433814"/>
                  <a:ext cx="144016" cy="504056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я со стрелкой 18">
                  <a:extLst>
                    <a:ext uri="{FF2B5EF4-FFF2-40B4-BE49-F238E27FC236}">
                      <a16:creationId xmlns:a16="http://schemas.microsoft.com/office/drawing/2014/main" id="{70D0F543-FF28-EA8F-1606-0B65A763FBDA}"/>
                    </a:ext>
                  </a:extLst>
                </p:cNvPr>
                <p:cNvCxnSpPr/>
                <p:nvPr/>
              </p:nvCxnSpPr>
              <p:spPr>
                <a:xfrm flipH="1" flipV="1">
                  <a:off x="5907882" y="4867276"/>
                  <a:ext cx="320302" cy="73892"/>
                </a:xfrm>
                <a:prstGeom prst="straightConnector1">
                  <a:avLst/>
                </a:prstGeom>
                <a:ln>
                  <a:solidFill>
                    <a:srgbClr val="FFC000"/>
                  </a:solidFill>
                  <a:tailEnd type="arrow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я со стрелкой 19">
                  <a:extLst>
                    <a:ext uri="{FF2B5EF4-FFF2-40B4-BE49-F238E27FC236}">
                      <a16:creationId xmlns:a16="http://schemas.microsoft.com/office/drawing/2014/main" id="{24A5F0CD-25AD-1B7D-784A-EA7DD72D125B}"/>
                    </a:ext>
                  </a:extLst>
                </p:cNvPr>
                <p:cNvCxnSpPr/>
                <p:nvPr/>
              </p:nvCxnSpPr>
              <p:spPr>
                <a:xfrm>
                  <a:off x="5520010" y="4780483"/>
                  <a:ext cx="288032" cy="72008"/>
                </a:xfrm>
                <a:prstGeom prst="straightConnector1">
                  <a:avLst/>
                </a:prstGeom>
                <a:ln>
                  <a:solidFill>
                    <a:srgbClr val="FFC000"/>
                  </a:solidFill>
                  <a:tailEnd type="arrow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9" name="Picture 4" descr="IMG_4996">
              <a:extLst>
                <a:ext uri="{FF2B5EF4-FFF2-40B4-BE49-F238E27FC236}">
                  <a16:creationId xmlns:a16="http://schemas.microsoft.com/office/drawing/2014/main" id="{1D1F4833-7C61-9307-A3C7-1BBE5047EB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717686" y="1505109"/>
              <a:ext cx="1062433" cy="1549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2" descr="https://pp.userapi.com/c633628/v633628302/4f928/L16iCq8m6sY.jpg">
              <a:extLst>
                <a:ext uri="{FF2B5EF4-FFF2-40B4-BE49-F238E27FC236}">
                  <a16:creationId xmlns:a16="http://schemas.microsoft.com/office/drawing/2014/main" id="{4BD50952-68DB-EF37-9895-289A369E03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382249" y="3828816"/>
              <a:ext cx="2411131" cy="1606793"/>
            </a:xfrm>
            <a:prstGeom prst="rect">
              <a:avLst/>
            </a:prstGeom>
            <a:noFill/>
          </p:spPr>
        </p:pic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C6AF3470-B585-0058-3AFA-0193ABFAC5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627869" y="3497380"/>
              <a:ext cx="1768717" cy="190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id="{D8FE1E4E-F797-CA5F-B3C3-4FBD2F14EC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8255082" y="2472516"/>
              <a:ext cx="1525037" cy="975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AD04AC2-E26B-485A-16E5-520DD4450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/>
            <a:srcRect l="17348" t="18504" r="21221" b="23422"/>
            <a:stretch/>
          </p:blipFill>
          <p:spPr>
            <a:xfrm>
              <a:off x="5295018" y="2534676"/>
              <a:ext cx="2203359" cy="1210290"/>
            </a:xfrm>
            <a:prstGeom prst="rect">
              <a:avLst/>
            </a:prstGeom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27D626DA-C219-3958-43A1-2C23145B5C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80" t="24854" r="36831" b="35125"/>
            <a:stretch/>
          </p:blipFill>
          <p:spPr bwMode="auto">
            <a:xfrm>
              <a:off x="6840992" y="2576193"/>
              <a:ext cx="1569537" cy="1239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29203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57432-DD3C-8CCD-58A4-C2EF4FD96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C7BE1C84-9BCB-3448-8217-95D5F0D08861}"/>
              </a:ext>
            </a:extLst>
          </p:cNvPr>
          <p:cNvCxnSpPr>
            <a:cxnSpLocks/>
          </p:cNvCxnSpPr>
          <p:nvPr/>
        </p:nvCxnSpPr>
        <p:spPr>
          <a:xfrm>
            <a:off x="0" y="591023"/>
            <a:ext cx="9906000" cy="0"/>
          </a:xfrm>
          <a:prstGeom prst="line">
            <a:avLst/>
          </a:prstGeom>
          <a:ln w="63500" cmpd="thickThin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>
            <a:extLst>
              <a:ext uri="{FF2B5EF4-FFF2-40B4-BE49-F238E27FC236}">
                <a16:creationId xmlns:a16="http://schemas.microsoft.com/office/drawing/2014/main" id="{2AC69302-58BB-8897-EC83-CE89448C4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0" y="45509"/>
            <a:ext cx="9466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400" b="1" dirty="0"/>
              <a:t>Перелік спеціальностей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F043EC-FC46-BE13-0515-5BA8819BA972}"/>
              </a:ext>
            </a:extLst>
          </p:cNvPr>
          <p:cNvSpPr txBox="1"/>
          <p:nvPr/>
        </p:nvSpPr>
        <p:spPr>
          <a:xfrm>
            <a:off x="276451" y="5549962"/>
            <a:ext cx="43433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Кафедра </a:t>
            </a:r>
            <a:r>
              <a:rPr lang="ru-RU" sz="2200" i="0" noProof="0" dirty="0" err="1">
                <a:solidFill>
                  <a:srgbClr val="242021"/>
                </a:solidFill>
                <a:effectLst/>
                <a:latin typeface="MyriadPro-Bold"/>
              </a:rPr>
              <a:t>нарисної</a:t>
            </a:r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 </a:t>
            </a:r>
            <a:r>
              <a:rPr lang="ru-RU" sz="2200" i="0" noProof="0" dirty="0" err="1">
                <a:solidFill>
                  <a:srgbClr val="242021"/>
                </a:solidFill>
                <a:effectLst/>
                <a:latin typeface="MyriadPro-Bold"/>
              </a:rPr>
              <a:t>геометрії</a:t>
            </a:r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 </a:t>
            </a:r>
            <a:b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</a:br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та </a:t>
            </a:r>
            <a:r>
              <a:rPr lang="ru-RU" sz="2200" i="0" noProof="0" dirty="0" err="1">
                <a:solidFill>
                  <a:srgbClr val="242021"/>
                </a:solidFill>
                <a:effectLst/>
                <a:latin typeface="MyriadPro-Bold"/>
              </a:rPr>
              <a:t>комп'ютерного</a:t>
            </a:r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 </a:t>
            </a:r>
            <a:b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</a:br>
            <a:r>
              <a:rPr lang="ru-RU" sz="2200" i="0" noProof="0" dirty="0" err="1">
                <a:solidFill>
                  <a:srgbClr val="242021"/>
                </a:solidFill>
                <a:effectLst/>
                <a:latin typeface="MyriadPro-Bold"/>
              </a:rPr>
              <a:t>моделювання</a:t>
            </a:r>
            <a:r>
              <a:rPr lang="ru-RU" sz="2200" i="0" noProof="0" dirty="0">
                <a:solidFill>
                  <a:srgbClr val="242021"/>
                </a:solidFill>
                <a:effectLst/>
                <a:latin typeface="MyriadPro-Bold"/>
              </a:rPr>
              <a:t> (406)</a:t>
            </a:r>
            <a:endParaRPr lang="uk-UA" sz="2200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77F787-5CCF-D784-DDCA-5A5AA6CF85B1}"/>
              </a:ext>
            </a:extLst>
          </p:cNvPr>
          <p:cNvSpPr txBox="1"/>
          <p:nvPr/>
        </p:nvSpPr>
        <p:spPr>
          <a:xfrm>
            <a:off x="164818" y="752339"/>
            <a:ext cx="91082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G11.03 </a:t>
            </a:r>
            <a:r>
              <a:rPr lang="ru-RU" sz="2400" b="1" dirty="0" err="1"/>
              <a:t>Технологічні</a:t>
            </a:r>
            <a:r>
              <a:rPr lang="ru-RU" sz="2400" b="1" dirty="0"/>
              <a:t> </a:t>
            </a:r>
            <a:r>
              <a:rPr lang="ru-RU" sz="2400" b="1" dirty="0" err="1"/>
              <a:t>машини</a:t>
            </a:r>
            <a:r>
              <a:rPr lang="ru-RU" sz="2400" b="1" dirty="0"/>
              <a:t> та </a:t>
            </a:r>
            <a:r>
              <a:rPr lang="ru-RU" sz="2400" b="1" dirty="0" err="1"/>
              <a:t>обладнання</a:t>
            </a:r>
            <a:endParaRPr lang="ru-RU" sz="2400" b="1" dirty="0"/>
          </a:p>
          <a:p>
            <a:r>
              <a:rPr lang="uk-UA" sz="2400" i="1" u="sng" dirty="0">
                <a:solidFill>
                  <a:srgbClr val="000000"/>
                </a:solidFill>
              </a:rPr>
              <a:t>Геометричне моделювання та візуалізація промислових виробів</a:t>
            </a:r>
            <a:endParaRPr lang="uk-UA" i="1" u="sn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407DC7-7110-246D-BCBC-93258E17C060}"/>
              </a:ext>
            </a:extLst>
          </p:cNvPr>
          <p:cNvSpPr txBox="1"/>
          <p:nvPr/>
        </p:nvSpPr>
        <p:spPr>
          <a:xfrm>
            <a:off x="164818" y="1677228"/>
            <a:ext cx="4579304" cy="2062103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dirty="0"/>
              <a:t>Підготовка спеціалістів з: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noProof="0" dirty="0"/>
              <a:t>WEB-дизайну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noProof="0" dirty="0"/>
              <a:t>дизайну та 3D-моделюванню </a:t>
            </a:r>
            <a:r>
              <a:rPr lang="ru-RU" noProof="0" dirty="0" err="1"/>
              <a:t>промислових</a:t>
            </a:r>
            <a:r>
              <a:rPr lang="ru-RU" noProof="0" dirty="0"/>
              <a:t> </a:t>
            </a:r>
            <a:r>
              <a:rPr lang="ru-RU" noProof="0" dirty="0" err="1"/>
              <a:t>виробів</a:t>
            </a:r>
            <a:r>
              <a:rPr lang="ru-RU" noProof="0" dirty="0"/>
              <a:t> і </a:t>
            </a:r>
            <a:r>
              <a:rPr lang="ru-RU" noProof="0" dirty="0" err="1"/>
              <a:t>об'єктів</a:t>
            </a:r>
            <a:endParaRPr lang="ru-RU" noProof="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noProof="0" dirty="0" err="1"/>
              <a:t>графічних</a:t>
            </a:r>
            <a:r>
              <a:rPr lang="ru-RU" noProof="0" dirty="0"/>
              <a:t> </a:t>
            </a:r>
            <a:r>
              <a:rPr lang="ru-RU" noProof="0" dirty="0" err="1"/>
              <a:t>робіт</a:t>
            </a:r>
            <a:endParaRPr lang="ru-RU" noProof="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noProof="0" dirty="0"/>
              <a:t>3D-друку</a:t>
            </a:r>
            <a:endParaRPr lang="uk-UA" noProof="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114F9A3-93DA-EA53-8EA3-9E6E9E1E6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476" y="5613958"/>
            <a:ext cx="1073522" cy="1044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61C6D23-D7AA-6FC0-9153-AC8F502AD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 t="7165" r="7628" b="6738"/>
          <a:stretch>
            <a:fillRect/>
          </a:stretch>
        </p:blipFill>
        <p:spPr>
          <a:xfrm>
            <a:off x="5250194" y="5613958"/>
            <a:ext cx="1028781" cy="1044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2C2FD3C-F188-6DAF-567D-26E86C485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8153" r="8161" b="7256"/>
          <a:stretch>
            <a:fillRect/>
          </a:stretch>
        </p:blipFill>
        <p:spPr>
          <a:xfrm>
            <a:off x="6576171" y="5613958"/>
            <a:ext cx="1040902" cy="1044000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DF1073AF-F65E-03C9-934B-C9D4FA3D8949}"/>
              </a:ext>
            </a:extLst>
          </p:cNvPr>
          <p:cNvGrpSpPr>
            <a:grpSpLocks noChangeAspect="1"/>
          </p:cNvGrpSpPr>
          <p:nvPr/>
        </p:nvGrpSpPr>
        <p:grpSpPr>
          <a:xfrm>
            <a:off x="5662059" y="1677228"/>
            <a:ext cx="4024388" cy="3638849"/>
            <a:chOff x="7931681" y="0"/>
            <a:chExt cx="11658257" cy="10541388"/>
          </a:xfrm>
        </p:grpSpPr>
        <p:sp>
          <p:nvSpPr>
            <p:cNvPr id="39" name="Freeform 2">
              <a:extLst>
                <a:ext uri="{FF2B5EF4-FFF2-40B4-BE49-F238E27FC236}">
                  <a16:creationId xmlns:a16="http://schemas.microsoft.com/office/drawing/2014/main" id="{7DDDC116-929B-52C5-41EA-DC2A89078D2A}"/>
                </a:ext>
              </a:extLst>
            </p:cNvPr>
            <p:cNvSpPr/>
            <p:nvPr/>
          </p:nvSpPr>
          <p:spPr>
            <a:xfrm>
              <a:off x="13703021" y="0"/>
              <a:ext cx="5860413" cy="5380892"/>
            </a:xfrm>
            <a:custGeom>
              <a:avLst/>
              <a:gdLst/>
              <a:ahLst/>
              <a:cxnLst/>
              <a:rect l="l" t="t" r="r" b="b"/>
              <a:pathLst>
                <a:path w="5860413" h="5380892">
                  <a:moveTo>
                    <a:pt x="0" y="0"/>
                  </a:moveTo>
                  <a:lnTo>
                    <a:pt x="5860413" y="0"/>
                  </a:lnTo>
                  <a:lnTo>
                    <a:pt x="5860413" y="5380892"/>
                  </a:lnTo>
                  <a:lnTo>
                    <a:pt x="0" y="5380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8488" t="-276" b="-276"/>
              </a:stretch>
            </a:blipFill>
          </p:spPr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74B2C66F-456A-3341-5560-11C722B7A2F4}"/>
                </a:ext>
              </a:extLst>
            </p:cNvPr>
            <p:cNvSpPr/>
            <p:nvPr/>
          </p:nvSpPr>
          <p:spPr>
            <a:xfrm>
              <a:off x="7951559" y="2358477"/>
              <a:ext cx="5751462" cy="3012890"/>
            </a:xfrm>
            <a:custGeom>
              <a:avLst/>
              <a:gdLst/>
              <a:ahLst/>
              <a:cxnLst/>
              <a:rect l="l" t="t" r="r" b="b"/>
              <a:pathLst>
                <a:path w="5751462" h="3012890">
                  <a:moveTo>
                    <a:pt x="0" y="0"/>
                  </a:moveTo>
                  <a:lnTo>
                    <a:pt x="5751462" y="0"/>
                  </a:lnTo>
                  <a:lnTo>
                    <a:pt x="5751462" y="3012890"/>
                  </a:lnTo>
                  <a:lnTo>
                    <a:pt x="0" y="3012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1004" b="-22166"/>
              </a:stretch>
            </a:blipFill>
          </p:spPr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3A627A28-2856-6E4C-EF33-8CBE88BA2E42}"/>
                </a:ext>
              </a:extLst>
            </p:cNvPr>
            <p:cNvSpPr/>
            <p:nvPr/>
          </p:nvSpPr>
          <p:spPr>
            <a:xfrm>
              <a:off x="7931681" y="5495372"/>
              <a:ext cx="7951559" cy="5046016"/>
            </a:xfrm>
            <a:custGeom>
              <a:avLst/>
              <a:gdLst/>
              <a:ahLst/>
              <a:cxnLst/>
              <a:rect l="l" t="t" r="r" b="b"/>
              <a:pathLst>
                <a:path w="7951559" h="5046016">
                  <a:moveTo>
                    <a:pt x="0" y="0"/>
                  </a:moveTo>
                  <a:lnTo>
                    <a:pt x="7951559" y="0"/>
                  </a:lnTo>
                  <a:lnTo>
                    <a:pt x="7951559" y="5046016"/>
                  </a:lnTo>
                  <a:lnTo>
                    <a:pt x="0" y="5046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490F8BD0-F3DA-F4A1-6C68-54DE44E98AC5}"/>
                </a:ext>
              </a:extLst>
            </p:cNvPr>
            <p:cNvSpPr/>
            <p:nvPr/>
          </p:nvSpPr>
          <p:spPr>
            <a:xfrm>
              <a:off x="7951559" y="0"/>
              <a:ext cx="5751462" cy="2727152"/>
            </a:xfrm>
            <a:custGeom>
              <a:avLst/>
              <a:gdLst/>
              <a:ahLst/>
              <a:cxnLst/>
              <a:rect l="l" t="t" r="r" b="b"/>
              <a:pathLst>
                <a:path w="5751462" h="2727152">
                  <a:moveTo>
                    <a:pt x="0" y="0"/>
                  </a:moveTo>
                  <a:lnTo>
                    <a:pt x="5751462" y="0"/>
                  </a:lnTo>
                  <a:lnTo>
                    <a:pt x="5751462" y="2727152"/>
                  </a:lnTo>
                  <a:lnTo>
                    <a:pt x="0" y="2727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43" name="Freeform 3">
              <a:extLst>
                <a:ext uri="{FF2B5EF4-FFF2-40B4-BE49-F238E27FC236}">
                  <a16:creationId xmlns:a16="http://schemas.microsoft.com/office/drawing/2014/main" id="{87623204-0CE8-B7F8-7485-FCD7298A9C5F}"/>
                </a:ext>
              </a:extLst>
            </p:cNvPr>
            <p:cNvSpPr/>
            <p:nvPr/>
          </p:nvSpPr>
          <p:spPr>
            <a:xfrm>
              <a:off x="12622298" y="5315658"/>
              <a:ext cx="6967640" cy="5225730"/>
            </a:xfrm>
            <a:custGeom>
              <a:avLst/>
              <a:gdLst/>
              <a:ahLst/>
              <a:cxnLst/>
              <a:rect l="l" t="t" r="r" b="b"/>
              <a:pathLst>
                <a:path w="6967640" h="5225730">
                  <a:moveTo>
                    <a:pt x="0" y="0"/>
                  </a:moveTo>
                  <a:lnTo>
                    <a:pt x="6967640" y="0"/>
                  </a:lnTo>
                  <a:lnTo>
                    <a:pt x="6967640" y="5225730"/>
                  </a:lnTo>
                  <a:lnTo>
                    <a:pt x="0" y="5225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737" t="-10710" r="-4965" b="-822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4626254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5431</TotalTime>
  <Words>910</Words>
  <Application>Microsoft Office PowerPoint</Application>
  <PresentationFormat>Аркуш A4 (210x297 мм)</PresentationFormat>
  <Paragraphs>222</Paragraphs>
  <Slides>17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MyriadPro-Bold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FG</dc:creator>
  <cp:lastModifiedBy>Федір Миронович Гагауз</cp:lastModifiedBy>
  <cp:revision>36</cp:revision>
  <dcterms:created xsi:type="dcterms:W3CDTF">2023-04-22T15:54:48Z</dcterms:created>
  <dcterms:modified xsi:type="dcterms:W3CDTF">2026-02-25T06:15:20Z</dcterms:modified>
</cp:coreProperties>
</file>